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0" r:id="rId2"/>
    <p:sldId id="257" r:id="rId3"/>
    <p:sldId id="258" r:id="rId4"/>
    <p:sldId id="259" r:id="rId5"/>
    <p:sldId id="268" r:id="rId6"/>
    <p:sldId id="272" r:id="rId7"/>
    <p:sldId id="273" r:id="rId8"/>
    <p:sldId id="274" r:id="rId9"/>
    <p:sldId id="277" r:id="rId10"/>
    <p:sldId id="275" r:id="rId11"/>
    <p:sldId id="278" r:id="rId12"/>
    <p:sldId id="263" r:id="rId13"/>
    <p:sldId id="264" r:id="rId14"/>
    <p:sldId id="265" r:id="rId15"/>
    <p:sldId id="266" r:id="rId16"/>
    <p:sldId id="269" r:id="rId17"/>
  </p:sldIdLst>
  <p:sldSz cx="9899650" cy="6875463"/>
  <p:notesSz cx="6865938" cy="9998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orient="horz" pos="1643">
          <p15:clr>
            <a:srgbClr val="A4A3A4"/>
          </p15:clr>
        </p15:guide>
        <p15:guide id="3" orient="horz" pos="1806">
          <p15:clr>
            <a:srgbClr val="A4A3A4"/>
          </p15:clr>
        </p15:guide>
        <p15:guide id="4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A83"/>
    <a:srgbClr val="B3D190"/>
    <a:srgbClr val="FDD000"/>
    <a:srgbClr val="EC6305"/>
    <a:srgbClr val="F5D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78" autoAdjust="0"/>
    <p:restoredTop sz="94660"/>
  </p:normalViewPr>
  <p:slideViewPr>
    <p:cSldViewPr snapToGrid="0">
      <p:cViewPr>
        <p:scale>
          <a:sx n="88" d="100"/>
          <a:sy n="88" d="100"/>
        </p:scale>
        <p:origin x="432" y="360"/>
      </p:cViewPr>
      <p:guideLst>
        <p:guide orient="horz" pos="2165"/>
        <p:guide orient="horz" pos="1643"/>
        <p:guide orient="horz" pos="1806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____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540177554753"/>
          <c:y val="0.0317511257217301"/>
          <c:w val="0.696736566609094"/>
          <c:h val="0.8090005009268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주거</c:v>
                </c:pt>
                <c:pt idx="1">
                  <c:v>비주거</c:v>
                </c:pt>
                <c:pt idx="2">
                  <c:v>자동차, 철도차량</c:v>
                </c:pt>
                <c:pt idx="3">
                  <c:v>위험물, 가스 제조소 등</c:v>
                </c:pt>
                <c:pt idx="4">
                  <c:v>선박, 항공기 등</c:v>
                </c:pt>
                <c:pt idx="5">
                  <c:v>임야</c:v>
                </c:pt>
                <c:pt idx="6">
                  <c:v>기타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12002.0</c:v>
                </c:pt>
                <c:pt idx="1">
                  <c:v>16011.0</c:v>
                </c:pt>
                <c:pt idx="2">
                  <c:v>5007.0</c:v>
                </c:pt>
                <c:pt idx="3" formatCode="General">
                  <c:v>37.0</c:v>
                </c:pt>
                <c:pt idx="4" formatCode="General">
                  <c:v>116.0</c:v>
                </c:pt>
                <c:pt idx="5">
                  <c:v>2258.0</c:v>
                </c:pt>
                <c:pt idx="6">
                  <c:v>6847.0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D8-47EB-A326-924F1D7BCE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주거</c:v>
                </c:pt>
                <c:pt idx="1">
                  <c:v>비주거</c:v>
                </c:pt>
                <c:pt idx="2">
                  <c:v>자동차, 철도차량</c:v>
                </c:pt>
                <c:pt idx="3">
                  <c:v>위험물, 가스 제조소 등</c:v>
                </c:pt>
                <c:pt idx="4">
                  <c:v>선박, 항공기 등</c:v>
                </c:pt>
                <c:pt idx="5">
                  <c:v>임야</c:v>
                </c:pt>
                <c:pt idx="6">
                  <c:v>기타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D8-47EB-A326-924F1D7BCE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주거</c:v>
                </c:pt>
                <c:pt idx="1">
                  <c:v>비주거</c:v>
                </c:pt>
                <c:pt idx="2">
                  <c:v>자동차, 철도차량</c:v>
                </c:pt>
                <c:pt idx="3">
                  <c:v>위험물, 가스 제조소 등</c:v>
                </c:pt>
                <c:pt idx="4">
                  <c:v>선박, 항공기 등</c:v>
                </c:pt>
                <c:pt idx="5">
                  <c:v>임야</c:v>
                </c:pt>
                <c:pt idx="6">
                  <c:v>기타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D8-47EB-A326-924F1D7BC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69219632"/>
        <c:axId val="1769222048"/>
      </c:barChart>
      <c:catAx>
        <c:axId val="176921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69222048"/>
        <c:crosses val="autoZero"/>
        <c:auto val="1"/>
        <c:lblAlgn val="ctr"/>
        <c:lblOffset val="100"/>
        <c:noMultiLvlLbl val="0"/>
      </c:catAx>
      <c:valAx>
        <c:axId val="1769222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6921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6254144379295"/>
          <c:y val="0.0411749859591053"/>
          <c:w val="0.894829626478084"/>
          <c:h val="0.847013603955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시트1!$B$1</c:f>
              <c:strCache>
                <c:ptCount val="1"/>
                <c:pt idx="0">
                  <c:v>계열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시트1!$A$2:$A$12</c:f>
              <c:strCache>
                <c:ptCount val="11"/>
                <c:pt idx="0">
                  <c:v>전기적</c:v>
                </c:pt>
                <c:pt idx="1">
                  <c:v>기계적</c:v>
                </c:pt>
                <c:pt idx="2">
                  <c:v>가스누출</c:v>
                </c:pt>
                <c:pt idx="3">
                  <c:v>화학적</c:v>
                </c:pt>
                <c:pt idx="4">
                  <c:v>교통사고</c:v>
                </c:pt>
                <c:pt idx="5">
                  <c:v>부주의</c:v>
                </c:pt>
                <c:pt idx="6">
                  <c:v>기타실화</c:v>
                </c:pt>
                <c:pt idx="7">
                  <c:v>자연적</c:v>
                </c:pt>
                <c:pt idx="8">
                  <c:v>방 화</c:v>
                </c:pt>
                <c:pt idx="9">
                  <c:v>방화의심</c:v>
                </c:pt>
                <c:pt idx="10">
                  <c:v>미상</c:v>
                </c:pt>
              </c:strCache>
            </c:strRef>
          </c:cat>
          <c:val>
            <c:numRef>
              <c:f>시트1!$B$2:$B$12</c:f>
              <c:numCache>
                <c:formatCode>#,##0</c:formatCode>
                <c:ptCount val="11"/>
                <c:pt idx="0">
                  <c:v>10471.0</c:v>
                </c:pt>
                <c:pt idx="1">
                  <c:v>4619.0</c:v>
                </c:pt>
                <c:pt idx="2" formatCode="General">
                  <c:v>211.0</c:v>
                </c:pt>
                <c:pt idx="3" formatCode="General">
                  <c:v>604.0</c:v>
                </c:pt>
                <c:pt idx="4" formatCode="General">
                  <c:v>505.0</c:v>
                </c:pt>
                <c:pt idx="5">
                  <c:v>20352.0</c:v>
                </c:pt>
                <c:pt idx="6" formatCode="General">
                  <c:v>372.0</c:v>
                </c:pt>
                <c:pt idx="7" formatCode="General">
                  <c:v>250.0</c:v>
                </c:pt>
                <c:pt idx="8" formatCode="General">
                  <c:v>447.0</c:v>
                </c:pt>
                <c:pt idx="9" formatCode="General">
                  <c:v>470.0</c:v>
                </c:pt>
                <c:pt idx="10">
                  <c:v>4037.0</c:v>
                </c:pt>
              </c:numCache>
            </c:numRef>
          </c:val>
        </c:ser>
        <c:ser>
          <c:idx val="1"/>
          <c:order val="1"/>
          <c:tx>
            <c:strRef>
              <c:f>시트1!$C$1</c:f>
              <c:strCache>
                <c:ptCount val="1"/>
                <c:pt idx="0">
                  <c:v>열1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시트1!$A$2:$A$12</c:f>
              <c:strCache>
                <c:ptCount val="11"/>
                <c:pt idx="0">
                  <c:v>전기적</c:v>
                </c:pt>
                <c:pt idx="1">
                  <c:v>기계적</c:v>
                </c:pt>
                <c:pt idx="2">
                  <c:v>가스누출</c:v>
                </c:pt>
                <c:pt idx="3">
                  <c:v>화학적</c:v>
                </c:pt>
                <c:pt idx="4">
                  <c:v>교통사고</c:v>
                </c:pt>
                <c:pt idx="5">
                  <c:v>부주의</c:v>
                </c:pt>
                <c:pt idx="6">
                  <c:v>기타실화</c:v>
                </c:pt>
                <c:pt idx="7">
                  <c:v>자연적</c:v>
                </c:pt>
                <c:pt idx="8">
                  <c:v>방 화</c:v>
                </c:pt>
                <c:pt idx="9">
                  <c:v>방화의심</c:v>
                </c:pt>
                <c:pt idx="10">
                  <c:v>미상</c:v>
                </c:pt>
              </c:strCache>
            </c:strRef>
          </c:cat>
          <c:val>
            <c:numRef>
              <c:f>시트1!$C$2:$C$12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시트1!$D$1</c:f>
              <c:strCache>
                <c:ptCount val="1"/>
                <c:pt idx="0">
                  <c:v>열2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시트1!$A$2:$A$12</c:f>
              <c:strCache>
                <c:ptCount val="11"/>
                <c:pt idx="0">
                  <c:v>전기적</c:v>
                </c:pt>
                <c:pt idx="1">
                  <c:v>기계적</c:v>
                </c:pt>
                <c:pt idx="2">
                  <c:v>가스누출</c:v>
                </c:pt>
                <c:pt idx="3">
                  <c:v>화학적</c:v>
                </c:pt>
                <c:pt idx="4">
                  <c:v>교통사고</c:v>
                </c:pt>
                <c:pt idx="5">
                  <c:v>부주의</c:v>
                </c:pt>
                <c:pt idx="6">
                  <c:v>기타실화</c:v>
                </c:pt>
                <c:pt idx="7">
                  <c:v>자연적</c:v>
                </c:pt>
                <c:pt idx="8">
                  <c:v>방 화</c:v>
                </c:pt>
                <c:pt idx="9">
                  <c:v>방화의심</c:v>
                </c:pt>
                <c:pt idx="10">
                  <c:v>미상</c:v>
                </c:pt>
              </c:strCache>
            </c:strRef>
          </c:cat>
          <c:val>
            <c:numRef>
              <c:f>시트1!$D$2:$D$12</c:f>
              <c:numCache>
                <c:formatCode>General</c:formatCode>
                <c:ptCount val="11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71751584"/>
        <c:axId val="1771083360"/>
      </c:barChart>
      <c:catAx>
        <c:axId val="17717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1083360"/>
        <c:crosses val="autoZero"/>
        <c:auto val="1"/>
        <c:lblAlgn val="ctr"/>
        <c:lblOffset val="100"/>
        <c:noMultiLvlLbl val="0"/>
      </c:catAx>
      <c:valAx>
        <c:axId val="177108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175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14967934233"/>
          <c:y val="0.0571254545363141"/>
          <c:w val="0.866836147124241"/>
          <c:h val="0.7353220788161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시트1!$B$1</c:f>
              <c:strCache>
                <c:ptCount val="1"/>
                <c:pt idx="0">
                  <c:v>구조인원(명)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시트1!$B$2:$B$11</c:f>
              <c:numCache>
                <c:formatCode>#,##0</c:formatCode>
                <c:ptCount val="10"/>
                <c:pt idx="0">
                  <c:v>90349.0</c:v>
                </c:pt>
                <c:pt idx="1">
                  <c:v>92391.0</c:v>
                </c:pt>
                <c:pt idx="2">
                  <c:v>100660.0</c:v>
                </c:pt>
                <c:pt idx="3">
                  <c:v>98533.0</c:v>
                </c:pt>
                <c:pt idx="4">
                  <c:v>110133.0</c:v>
                </c:pt>
                <c:pt idx="5">
                  <c:v>115038.0</c:v>
                </c:pt>
                <c:pt idx="6">
                  <c:v>120393.0</c:v>
                </c:pt>
                <c:pt idx="7">
                  <c:v>134428.0</c:v>
                </c:pt>
                <c:pt idx="8">
                  <c:v>115595.0</c:v>
                </c:pt>
                <c:pt idx="9">
                  <c:v>104335.0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0274688"/>
        <c:axId val="1834937024"/>
      </c:barChart>
      <c:lineChart>
        <c:grouping val="standard"/>
        <c:varyColors val="0"/>
        <c:ser>
          <c:idx val="1"/>
          <c:order val="1"/>
          <c:tx>
            <c:strRef>
              <c:f>시트1!$C$1</c:f>
              <c:strCache>
                <c:ptCount val="1"/>
                <c:pt idx="0">
                  <c:v>출동(건)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시트1!$C$2:$C$11</c:f>
              <c:numCache>
                <c:formatCode>#,##0</c:formatCode>
                <c:ptCount val="10"/>
                <c:pt idx="0">
                  <c:v>289713.0</c:v>
                </c:pt>
                <c:pt idx="1">
                  <c:v>389713.0</c:v>
                </c:pt>
                <c:pt idx="2">
                  <c:v>431912.0</c:v>
                </c:pt>
                <c:pt idx="3">
                  <c:v>565753.0</c:v>
                </c:pt>
                <c:pt idx="4">
                  <c:v>531699.0</c:v>
                </c:pt>
                <c:pt idx="5">
                  <c:v>598560.0</c:v>
                </c:pt>
                <c:pt idx="6">
                  <c:v>630197.0</c:v>
                </c:pt>
                <c:pt idx="7">
                  <c:v>756987.0</c:v>
                </c:pt>
                <c:pt idx="8">
                  <c:v>805194.0</c:v>
                </c:pt>
                <c:pt idx="9">
                  <c:v>837628.0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시트1!$D$1</c:f>
              <c:strCache>
                <c:ptCount val="1"/>
                <c:pt idx="0">
                  <c:v>구조(건)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시트1!$D$2:$D$11</c:f>
              <c:numCache>
                <c:formatCode>#,##0</c:formatCode>
                <c:ptCount val="10"/>
                <c:pt idx="0">
                  <c:v>257766.0</c:v>
                </c:pt>
                <c:pt idx="1">
                  <c:v>281743.0</c:v>
                </c:pt>
                <c:pt idx="2">
                  <c:v>316776.0</c:v>
                </c:pt>
                <c:pt idx="3">
                  <c:v>427735.0</c:v>
                </c:pt>
                <c:pt idx="4">
                  <c:v>400089.0</c:v>
                </c:pt>
                <c:pt idx="5">
                  <c:v>451050.0</c:v>
                </c:pt>
                <c:pt idx="6">
                  <c:v>479786.0</c:v>
                </c:pt>
                <c:pt idx="7">
                  <c:v>609211.0</c:v>
                </c:pt>
                <c:pt idx="8">
                  <c:v>655485.0</c:v>
                </c:pt>
                <c:pt idx="9">
                  <c:v>663526.0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1158256"/>
        <c:axId val="1749294256"/>
      </c:lineChart>
      <c:catAx>
        <c:axId val="177115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49294256"/>
        <c:crosses val="autoZero"/>
        <c:auto val="1"/>
        <c:lblAlgn val="ctr"/>
        <c:lblOffset val="100"/>
        <c:noMultiLvlLbl val="0"/>
      </c:catAx>
      <c:valAx>
        <c:axId val="174929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1158256"/>
        <c:crosses val="autoZero"/>
        <c:crossBetween val="between"/>
      </c:valAx>
      <c:valAx>
        <c:axId val="1834937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50274688"/>
        <c:crosses val="max"/>
        <c:crossBetween val="between"/>
      </c:valAx>
      <c:catAx>
        <c:axId val="1750274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4937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942169524291318"/>
          <c:y val="0.0590960032791478"/>
          <c:w val="0.555228089083624"/>
          <c:h val="0.0925152931776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시트1!$B$1</c:f>
              <c:strCache>
                <c:ptCount val="1"/>
                <c:pt idx="0">
                  <c:v>출 동(건)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시트1!$B$2:$B$11</c:f>
              <c:numCache>
                <c:formatCode>#,##0</c:formatCode>
                <c:ptCount val="10"/>
                <c:pt idx="0">
                  <c:v>1.998314E6</c:v>
                </c:pt>
                <c:pt idx="1">
                  <c:v>2.045097E6</c:v>
                </c:pt>
                <c:pt idx="2">
                  <c:v>2.034299E6</c:v>
                </c:pt>
                <c:pt idx="3">
                  <c:v>2.156548E6</c:v>
                </c:pt>
                <c:pt idx="4">
                  <c:v>2.18347E6</c:v>
                </c:pt>
                <c:pt idx="5">
                  <c:v>2.389211E6</c:v>
                </c:pt>
                <c:pt idx="6">
                  <c:v>2.535412E6</c:v>
                </c:pt>
                <c:pt idx="7">
                  <c:v>2.677749E6</c:v>
                </c:pt>
                <c:pt idx="8">
                  <c:v>2.788101E6</c:v>
                </c:pt>
                <c:pt idx="9">
                  <c:v>2.924713E6</c:v>
                </c:pt>
              </c:numCache>
            </c:numRef>
          </c:val>
        </c:ser>
        <c:ser>
          <c:idx val="1"/>
          <c:order val="1"/>
          <c:tx>
            <c:strRef>
              <c:f>시트1!$C$1</c:f>
              <c:strCache>
                <c:ptCount val="1"/>
                <c:pt idx="0">
                  <c:v>이 송(건)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시트1!$C$2:$C$11</c:f>
              <c:numCache>
                <c:formatCode>#,##0</c:formatCode>
                <c:ptCount val="10"/>
                <c:pt idx="0">
                  <c:v>1.387396E6</c:v>
                </c:pt>
                <c:pt idx="1">
                  <c:v>1.428275E6</c:v>
                </c:pt>
                <c:pt idx="2">
                  <c:v>1.405263E6</c:v>
                </c:pt>
                <c:pt idx="3">
                  <c:v>1.494085E6</c:v>
                </c:pt>
                <c:pt idx="4">
                  <c:v>1.504176E6</c:v>
                </c:pt>
                <c:pt idx="5">
                  <c:v>1.631724E6</c:v>
                </c:pt>
                <c:pt idx="6">
                  <c:v>1.707007E6</c:v>
                </c:pt>
                <c:pt idx="7">
                  <c:v>1.748116E6</c:v>
                </c:pt>
                <c:pt idx="8">
                  <c:v>1.777188E6</c:v>
                </c:pt>
                <c:pt idx="9">
                  <c:v>1.842874E6</c:v>
                </c:pt>
              </c:numCache>
            </c:numRef>
          </c:val>
        </c:ser>
        <c:ser>
          <c:idx val="2"/>
          <c:order val="2"/>
          <c:tx>
            <c:strRef>
              <c:f>시트1!$D$1</c:f>
              <c:strCache>
                <c:ptCount val="1"/>
                <c:pt idx="0">
                  <c:v>이송환자(명)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시트1!$A$2:$A$11</c:f>
              <c:strCache>
                <c:ptCount val="10"/>
                <c:pt idx="0">
                  <c:v>2009년</c:v>
                </c:pt>
                <c:pt idx="1">
                  <c:v>2010년</c:v>
                </c:pt>
                <c:pt idx="2">
                  <c:v>2011년</c:v>
                </c:pt>
                <c:pt idx="3">
                  <c:v>2012년</c:v>
                </c:pt>
                <c:pt idx="4">
                  <c:v>2013년</c:v>
                </c:pt>
                <c:pt idx="5">
                  <c:v>2014년</c:v>
                </c:pt>
                <c:pt idx="6">
                  <c:v>2015년</c:v>
                </c:pt>
                <c:pt idx="7">
                  <c:v>2016년</c:v>
                </c:pt>
                <c:pt idx="8">
                  <c:v>2017년</c:v>
                </c:pt>
                <c:pt idx="9">
                  <c:v>2018년</c:v>
                </c:pt>
              </c:strCache>
            </c:strRef>
          </c:cat>
          <c:val>
            <c:numRef>
              <c:f>시트1!$D$2:$D$11</c:f>
              <c:numCache>
                <c:formatCode>#,##0</c:formatCode>
                <c:ptCount val="10"/>
                <c:pt idx="0">
                  <c:v>1.439788E6</c:v>
                </c:pt>
                <c:pt idx="1">
                  <c:v>1.481822E6</c:v>
                </c:pt>
                <c:pt idx="2">
                  <c:v>1.453822E6</c:v>
                </c:pt>
                <c:pt idx="3">
                  <c:v>1.543379E6</c:v>
                </c:pt>
                <c:pt idx="4">
                  <c:v>1.54888E6</c:v>
                </c:pt>
                <c:pt idx="5">
                  <c:v>1.678382E6</c:v>
                </c:pt>
                <c:pt idx="6">
                  <c:v>1.755031E6</c:v>
                </c:pt>
                <c:pt idx="7">
                  <c:v>1.79301E6</c:v>
                </c:pt>
                <c:pt idx="8">
                  <c:v>1.817525E6</c:v>
                </c:pt>
                <c:pt idx="9">
                  <c:v>1.87969E6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4872288"/>
        <c:axId val="1931853600"/>
      </c:barChart>
      <c:catAx>
        <c:axId val="169487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31853600"/>
        <c:crosses val="autoZero"/>
        <c:auto val="1"/>
        <c:lblAlgn val="ctr"/>
        <c:lblOffset val="100"/>
        <c:noMultiLvlLbl val="0"/>
      </c:catAx>
      <c:valAx>
        <c:axId val="19318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9487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7839187424955"/>
          <c:y val="0.055858075470122"/>
          <c:w val="0.509457854913241"/>
          <c:h val="0.0794334534752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3A6CD0F2-CC72-41C8-B974-2FA4D99C6B23}" type="datetimeFigureOut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49363"/>
            <a:ext cx="4859338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6D602D43-BF35-44CC-816F-E61901634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0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D5C3-AC00-49BB-A9D8-4CE7A36999DB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CDDE-D091-427E-9E09-E0656B6147CA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C516-D438-4D75-9139-18B90E6ABF36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1C5E-E9E9-4B62-A216-F24117132948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952-A7EC-4398-A299-1B5CCA9B75AD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10C5-C7F7-4F99-8876-B90837FE3DC2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D8D9-B967-4090-8B76-44C7458ADAE4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DAFD-854D-4CEA-AF79-4E551C23077F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6B30-5126-4704-8D43-CC5AC567B2AC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6F04-956F-49AE-BFAE-67C640928FC5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1C7FD-C16A-4B21-8C9E-0B43AB0E82C8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96D56-2F94-4B2E-A4C4-C0FD9674FF81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7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3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3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microsoft.com/office/2007/relationships/hdphoto" Target="../media/hdphoto3.wdp"/><Relationship Id="rId13" Type="http://schemas.openxmlformats.org/officeDocument/2006/relationships/image" Target="../media/image6.png"/><Relationship Id="rId14" Type="http://schemas.microsoft.com/office/2007/relationships/hdphoto" Target="../media/hdphoto4.wdp"/><Relationship Id="rId15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5.jpeg"/><Relationship Id="rId4" Type="http://schemas.microsoft.com/office/2007/relationships/hdphoto" Target="../media/hdphoto5.wdp"/><Relationship Id="rId5" Type="http://schemas.openxmlformats.org/officeDocument/2006/relationships/image" Target="../media/image26.png"/><Relationship Id="rId6" Type="http://schemas.microsoft.com/office/2007/relationships/hdphoto" Target="../media/hdphoto6.wdp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openxmlformats.org/officeDocument/2006/relationships/image" Target="../media/image3.png"/><Relationship Id="rId10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3.png"/><Relationship Id="rId9" Type="http://schemas.microsoft.com/office/2007/relationships/hdphoto" Target="../media/hdphoto2.wdp"/><Relationship Id="rId10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8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2.wdp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microsoft.com/office/2007/relationships/hdphoto" Target="../media/hdphoto3.wdp"/><Relationship Id="rId7" Type="http://schemas.openxmlformats.org/officeDocument/2006/relationships/image" Target="../media/image6.png"/><Relationship Id="rId8" Type="http://schemas.microsoft.com/office/2007/relationships/hdphoto" Target="../media/hdphoto4.wdp"/><Relationship Id="rId9" Type="http://schemas.openxmlformats.org/officeDocument/2006/relationships/image" Target="../media/image2.png"/><Relationship Id="rId1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3.png"/><Relationship Id="rId9" Type="http://schemas.microsoft.com/office/2007/relationships/hdphoto" Target="../media/hdphoto2.wdp"/><Relationship Id="rId10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3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15.png"/><Relationship Id="rId13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E1DFDA7B-8C07-40D7-A9FF-DEAF89440459}"/>
              </a:ext>
            </a:extLst>
          </p:cNvPr>
          <p:cNvSpPr/>
          <p:nvPr/>
        </p:nvSpPr>
        <p:spPr>
          <a:xfrm>
            <a:off x="6027" y="2668290"/>
            <a:ext cx="5697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소방서에서 하는 일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>
            <a:extLst>
              <a:ext uri="{FF2B5EF4-FFF2-40B4-BE49-F238E27FC236}">
                <a16:creationId xmlns=""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383209" y="203734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=""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6027" y="199118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" y="3582987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2428238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=""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=""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9C59A1-8D8C-49D1-88F7-56152F85AD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그림 4">
            <a:extLst>
              <a:ext uri="{FF2B5EF4-FFF2-40B4-BE49-F238E27FC236}">
                <a16:creationId xmlns="" xmlns:a16="http://schemas.microsoft.com/office/drawing/2014/main" id="{F8FF0B5D-73F5-4FAA-B131-E87670B83C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19" name="그림 5">
            <a:extLst>
              <a:ext uri="{FF2B5EF4-FFF2-40B4-BE49-F238E27FC236}">
                <a16:creationId xmlns="" xmlns:a16="http://schemas.microsoft.com/office/drawing/2014/main" id="{4ECB1FC4-18EF-4DB1-88D1-904AAC58AE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3"/>
            <a:ext cx="9897192" cy="6875463"/>
          </a:xfrm>
          <a:prstGeom prst="rect">
            <a:avLst/>
          </a:prstGeom>
        </p:spPr>
      </p:pic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99186" y="1489435"/>
            <a:ext cx="84491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99186" y="3879079"/>
            <a:ext cx="832643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0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2A5135C-D597-4168-A40D-38AD0E556651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0" name="직사각형 1">
              <a:extLst>
                <a:ext uri="{FF2B5EF4-FFF2-40B4-BE49-F238E27FC236}">
                  <a16:creationId xmlns="" xmlns:a16="http://schemas.microsoft.com/office/drawing/2014/main" id="{D9A3D7D3-7351-4A63-8D60-79DA56F6ED8A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12">
              <a:extLst>
                <a:ext uri="{FF2B5EF4-FFF2-40B4-BE49-F238E27FC236}">
                  <a16:creationId xmlns="" xmlns:a16="http://schemas.microsoft.com/office/drawing/2014/main" id="{4C84EB84-3EB1-43AD-A47C-F39A5720B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3" name="그림 15">
              <a:extLst>
                <a:ext uri="{FF2B5EF4-FFF2-40B4-BE49-F238E27FC236}">
                  <a16:creationId xmlns="" xmlns:a16="http://schemas.microsoft.com/office/drawing/2014/main" id="{6B88A625-876B-4639-BA2E-97ED82F0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9B042FE-99BD-4CF8-B716-16E4BC8093B3}"/>
              </a:ext>
            </a:extLst>
          </p:cNvPr>
          <p:cNvSpPr/>
          <p:nvPr/>
        </p:nvSpPr>
        <p:spPr>
          <a:xfrm>
            <a:off x="2743203" y="1354540"/>
            <a:ext cx="4800600" cy="34510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865850" y="1336610"/>
            <a:ext cx="490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연도별 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119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 구조활동 현황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(2009-2018)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5A78C710-69D7-4CC5-A56A-78AEE5A497B2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D96C8E8-DD80-4F5D-9978-1AFF71F7D862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5" name="직사각형 8">
            <a:extLst>
              <a:ext uri="{FF2B5EF4-FFF2-40B4-BE49-F238E27FC236}">
                <a16:creationId xmlns="" xmlns:a16="http://schemas.microsoft.com/office/drawing/2014/main" id="{E8BB690C-FFD2-46EC-BCCB-CFD49B8908A2}"/>
              </a:ext>
            </a:extLst>
          </p:cNvPr>
          <p:cNvSpPr/>
          <p:nvPr/>
        </p:nvSpPr>
        <p:spPr>
          <a:xfrm>
            <a:off x="852051" y="325596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2007965187"/>
              </p:ext>
            </p:extLst>
          </p:nvPr>
        </p:nvGraphicFramePr>
        <p:xfrm>
          <a:off x="2022233" y="1758036"/>
          <a:ext cx="6242539" cy="3083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58346"/>
              </p:ext>
            </p:extLst>
          </p:nvPr>
        </p:nvGraphicFramePr>
        <p:xfrm>
          <a:off x="1031750" y="4614098"/>
          <a:ext cx="8569353" cy="11093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26346"/>
                <a:gridCol w="731719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</a:tblGrid>
              <a:tr h="2313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연도별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2009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2010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2011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2012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2013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2014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2015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2016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2017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2018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254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구조</a:t>
                      </a:r>
                      <a:r>
                        <a:rPr lang="en-US" altLang="ko-KR" sz="1050" dirty="0" smtClean="0"/>
                        <a:t>(</a:t>
                      </a:r>
                      <a:r>
                        <a:rPr lang="ko-KR" altLang="en-US" sz="1050" dirty="0" smtClean="0"/>
                        <a:t>건</a:t>
                      </a:r>
                      <a:r>
                        <a:rPr lang="en-US" altLang="ko-KR" sz="1050" dirty="0" smtClean="0"/>
                        <a:t>)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257,766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281,743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316,776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427,735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400,089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451,050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479,786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609,211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655,485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663,526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254725"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/>
                        <a:t>출동</a:t>
                      </a:r>
                      <a:r>
                        <a:rPr lang="en-US" altLang="ko-KR" sz="1050" dirty="0" smtClean="0"/>
                        <a:t>(</a:t>
                      </a:r>
                      <a:r>
                        <a:rPr lang="ko-KR" altLang="en-US" sz="1050" dirty="0" smtClean="0"/>
                        <a:t>건</a:t>
                      </a:r>
                      <a:r>
                        <a:rPr lang="en-US" altLang="ko-KR" sz="1050" dirty="0" smtClean="0"/>
                        <a:t>)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289,713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389,713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431,912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565,753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531,699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598,560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630,197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756,987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805,194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837,628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3484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구조인원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90,349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92,391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100,660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98,533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110,133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115,038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120,390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134,428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115,595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104,335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04303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99186" y="1489435"/>
            <a:ext cx="84491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99186" y="3879079"/>
            <a:ext cx="832643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0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2A5135C-D597-4168-A40D-38AD0E556651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0" name="직사각형 1">
              <a:extLst>
                <a:ext uri="{FF2B5EF4-FFF2-40B4-BE49-F238E27FC236}">
                  <a16:creationId xmlns="" xmlns:a16="http://schemas.microsoft.com/office/drawing/2014/main" id="{D9A3D7D3-7351-4A63-8D60-79DA56F6ED8A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" name="그림 12">
              <a:extLst>
                <a:ext uri="{FF2B5EF4-FFF2-40B4-BE49-F238E27FC236}">
                  <a16:creationId xmlns="" xmlns:a16="http://schemas.microsoft.com/office/drawing/2014/main" id="{4C84EB84-3EB1-43AD-A47C-F39A5720B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3" name="그림 15">
              <a:extLst>
                <a:ext uri="{FF2B5EF4-FFF2-40B4-BE49-F238E27FC236}">
                  <a16:creationId xmlns="" xmlns:a16="http://schemas.microsoft.com/office/drawing/2014/main" id="{6B88A625-876B-4639-BA2E-97ED82F0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5A78C710-69D7-4CC5-A56A-78AEE5A497B2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D96C8E8-DD80-4F5D-9978-1AFF71F7D862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5" name="직사각형 8">
            <a:extLst>
              <a:ext uri="{FF2B5EF4-FFF2-40B4-BE49-F238E27FC236}">
                <a16:creationId xmlns="" xmlns:a16="http://schemas.microsoft.com/office/drawing/2014/main" id="{E8BB690C-FFD2-46EC-BCCB-CFD49B8908A2}"/>
              </a:ext>
            </a:extLst>
          </p:cNvPr>
          <p:cNvSpPr/>
          <p:nvPr/>
        </p:nvSpPr>
        <p:spPr>
          <a:xfrm>
            <a:off x="852051" y="325596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="" xmlns:a16="http://schemas.microsoft.com/office/drawing/2014/main" id="{B9B042FE-99BD-4CF8-B716-16E4BC8093B3}"/>
              </a:ext>
            </a:extLst>
          </p:cNvPr>
          <p:cNvSpPr/>
          <p:nvPr/>
        </p:nvSpPr>
        <p:spPr>
          <a:xfrm>
            <a:off x="2627090" y="1331628"/>
            <a:ext cx="4800600" cy="34510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2749737" y="1313698"/>
            <a:ext cx="490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연도별 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119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 구조활동 현황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(2009-2018)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1574443725"/>
              </p:ext>
            </p:extLst>
          </p:nvPr>
        </p:nvGraphicFramePr>
        <p:xfrm>
          <a:off x="1955343" y="1551820"/>
          <a:ext cx="5991422" cy="3591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4810"/>
              </p:ext>
            </p:extLst>
          </p:nvPr>
        </p:nvGraphicFramePr>
        <p:xfrm>
          <a:off x="852051" y="4686114"/>
          <a:ext cx="8569353" cy="106475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26346"/>
                <a:gridCol w="731719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  <a:gridCol w="779032"/>
              </a:tblGrid>
              <a:tr h="2239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연도별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2009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2010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2011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2012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2013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2014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2015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2016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2017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2018</a:t>
                      </a:r>
                      <a:r>
                        <a:rPr lang="ko-KR" altLang="en-US" sz="1050" dirty="0" smtClean="0"/>
                        <a:t>년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2269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출 동</a:t>
                      </a:r>
                      <a:r>
                        <a:rPr lang="en-US" altLang="ko-KR" sz="105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(</a:t>
                      </a:r>
                      <a:r>
                        <a:rPr lang="ko-KR" altLang="en-US" sz="105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건</a:t>
                      </a:r>
                      <a:r>
                        <a:rPr lang="en-US" altLang="ko-KR" sz="105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)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cs-CZ" altLang="ko-KR" sz="1050" dirty="0" smtClean="0"/>
                        <a:t>1</a:t>
                      </a:r>
                      <a:r>
                        <a:rPr lang="en-US" altLang="ko-KR" sz="1050" dirty="0" smtClean="0"/>
                        <a:t>,</a:t>
                      </a:r>
                      <a:r>
                        <a:rPr lang="cs-CZ" altLang="ko-KR" sz="1050" dirty="0" smtClean="0"/>
                        <a:t>998</a:t>
                      </a:r>
                      <a:r>
                        <a:rPr lang="en-US" altLang="ko-KR" sz="1050" dirty="0" smtClean="0"/>
                        <a:t>,</a:t>
                      </a:r>
                      <a:r>
                        <a:rPr lang="cs-CZ" altLang="ko-KR" sz="1050" dirty="0" smtClean="0"/>
                        <a:t>314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2,045,097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2,034,299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2,156,548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2,183,470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2,389,211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2,535,412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2,677,749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2,788,101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2,924,713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226903"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dirty="0" smtClean="0"/>
                        <a:t>이 송</a:t>
                      </a:r>
                      <a:r>
                        <a:rPr lang="en-US" altLang="ko-KR" sz="1050" dirty="0" smtClean="0"/>
                        <a:t>(</a:t>
                      </a:r>
                      <a:r>
                        <a:rPr lang="ko-KR" altLang="en-US" sz="1050" dirty="0" smtClean="0"/>
                        <a:t>건</a:t>
                      </a:r>
                      <a:r>
                        <a:rPr lang="en-US" altLang="ko-KR" sz="1050" dirty="0" smtClean="0"/>
                        <a:t>)</a:t>
                      </a:r>
                      <a:endParaRPr lang="ko-KR" altLang="en-US" sz="105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1,387,396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1,428,275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1,405,263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1,494,085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1,504,176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1,631,724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1,707,007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1,748,116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1,777,188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1,842,874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  <a:tr h="3103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이송환자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1,439,788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1,481,822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1,453,822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1,543,379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1,548,880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1,678,382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1,755,031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1,793,010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1,817,525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1,879,690</a:t>
                      </a:r>
                      <a:endParaRPr lang="ko-KR" altLang="en-US" sz="105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82258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0CD0D42-1516-4679-B779-F0EC4EAF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C289A30-02C0-453E-875A-50E24FE09C6D}"/>
              </a:ext>
            </a:extLst>
          </p:cNvPr>
          <p:cNvSpPr txBox="1"/>
          <p:nvPr/>
        </p:nvSpPr>
        <p:spPr>
          <a:xfrm>
            <a:off x="0" y="1419682"/>
            <a:ext cx="9898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rgbClr val="114A83"/>
                </a:solidFill>
                <a:latin typeface="+mn-ea"/>
              </a:rPr>
              <a:t>올바른 </a:t>
            </a:r>
            <a:r>
              <a:rPr lang="en-US" altLang="ko-KR" sz="2000" b="1" spc="-150" dirty="0">
                <a:solidFill>
                  <a:srgbClr val="FF0000"/>
                </a:solidFill>
                <a:latin typeface="+mn-ea"/>
              </a:rPr>
              <a:t>119 </a:t>
            </a:r>
            <a:r>
              <a:rPr lang="ko-KR" altLang="en-US" sz="2000" b="1" spc="-150" dirty="0">
                <a:solidFill>
                  <a:srgbClr val="FF0000"/>
                </a:solidFill>
                <a:latin typeface="+mn-ea"/>
              </a:rPr>
              <a:t>신고</a:t>
            </a:r>
            <a:r>
              <a:rPr lang="ko-KR" altLang="en-US" sz="2000" b="1" spc="-150" dirty="0">
                <a:solidFill>
                  <a:srgbClr val="114A83"/>
                </a:solidFill>
                <a:latin typeface="+mn-ea"/>
              </a:rPr>
              <a:t> 이렇게 하세요</a:t>
            </a:r>
            <a:r>
              <a:rPr lang="en-US" altLang="ko-KR" sz="2000" b="1" spc="-150" dirty="0">
                <a:solidFill>
                  <a:srgbClr val="114A83"/>
                </a:solidFill>
                <a:latin typeface="+mn-ea"/>
              </a:rPr>
              <a:t>!</a:t>
            </a:r>
            <a:endParaRPr lang="ko-KR" altLang="en-US" sz="2000" b="1" spc="-150" dirty="0">
              <a:solidFill>
                <a:srgbClr val="114A83"/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103910" y="2066565"/>
            <a:ext cx="4100327" cy="3818931"/>
            <a:chOff x="1103910" y="2249105"/>
            <a:chExt cx="4100327" cy="3818931"/>
          </a:xfrm>
        </p:grpSpPr>
        <p:pic>
          <p:nvPicPr>
            <p:cNvPr id="5" name="그림 4" descr="표지판이(가) 표시된 사진&#10;&#10;자동 생성된 설명">
              <a:extLst>
                <a:ext uri="{FF2B5EF4-FFF2-40B4-BE49-F238E27FC236}">
                  <a16:creationId xmlns="" xmlns:a16="http://schemas.microsoft.com/office/drawing/2014/main" id="{29F1D2CC-DE22-4A52-8161-925E0EC8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621" y="2249105"/>
              <a:ext cx="3443197" cy="1936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직사각형 1"/>
            <p:cNvSpPr/>
            <p:nvPr/>
          </p:nvSpPr>
          <p:spPr>
            <a:xfrm>
              <a:off x="1103910" y="4596864"/>
              <a:ext cx="4100327" cy="1471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60000"/>
                </a:lnSpc>
              </a:pP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첫째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119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에 전화를 하면 화재인지 응급환자인지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 </a:t>
              </a:r>
            </a:p>
            <a:p>
              <a:pPr lvl="0" fontAlgn="base">
                <a:lnSpc>
                  <a:spcPct val="160000"/>
                </a:lnSpc>
              </a:pP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둘째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유형을 먼저 말하고 </a:t>
              </a:r>
            </a:p>
            <a:p>
              <a:pPr lvl="0" fontAlgn="base">
                <a:lnSpc>
                  <a:spcPct val="160000"/>
                </a:lnSpc>
              </a:pP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셋째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주소를 정확하게 말하고 </a:t>
              </a:r>
            </a:p>
            <a:p>
              <a:pPr lvl="0" fontAlgn="base">
                <a:lnSpc>
                  <a:spcPct val="160000"/>
                </a:lnSpc>
              </a:pP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넷째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사고 원인을 설명합니다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. </a:t>
              </a:r>
              <a:endParaRPr lang="ko-KR" altLang="en-US" sz="1400" b="1" kern="0" spc="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1497216" y="4174365"/>
              <a:ext cx="2842445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lnSpc>
                  <a:spcPct val="160000"/>
                </a:lnSpc>
              </a:pPr>
              <a:r>
                <a:rPr lang="en-US" altLang="ko-KR" b="1" kern="0" dirty="0">
                  <a:solidFill>
                    <a:srgbClr val="000000"/>
                  </a:solidFill>
                  <a:latin typeface="+mn-ea"/>
                </a:rPr>
                <a:t>[119 </a:t>
              </a:r>
              <a:r>
                <a:rPr lang="ko-KR" altLang="en-US" b="1" kern="0" dirty="0">
                  <a:solidFill>
                    <a:srgbClr val="000000"/>
                  </a:solidFill>
                  <a:latin typeface="+mn-ea"/>
                </a:rPr>
                <a:t>전화 신고하는 순서</a:t>
              </a:r>
              <a:r>
                <a:rPr lang="en-US" altLang="ko-KR" b="1" kern="0" dirty="0">
                  <a:solidFill>
                    <a:srgbClr val="000000"/>
                  </a:solidFill>
                  <a:latin typeface="+mn-ea"/>
                </a:rPr>
                <a:t>]</a:t>
              </a:r>
              <a:endParaRPr lang="ko-KR" altLang="en-US" sz="1200" b="1" kern="0" spc="0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791083" y="2066565"/>
            <a:ext cx="6757822" cy="3129111"/>
            <a:chOff x="2791083" y="2209480"/>
            <a:chExt cx="6757822" cy="3129111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6CBEDABE-7AD3-4BAF-A688-61DF73632C82}"/>
                </a:ext>
              </a:extLst>
            </p:cNvPr>
            <p:cNvSpPr txBox="1"/>
            <p:nvPr/>
          </p:nvSpPr>
          <p:spPr>
            <a:xfrm>
              <a:off x="5018889" y="4169879"/>
              <a:ext cx="4200160" cy="454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b="1" dirty="0">
                  <a:latin typeface="+mn-ea"/>
                </a:rPr>
                <a:t>소방관의 </a:t>
              </a:r>
              <a:r>
                <a:rPr lang="ko-KR" altLang="en-US" b="1" dirty="0">
                  <a:latin typeface="+mn-ea"/>
                </a:rPr>
                <a:t>추가 질문</a:t>
              </a:r>
              <a:r>
                <a:rPr lang="ko-KR" altLang="en-US" sz="1600" b="1" dirty="0">
                  <a:latin typeface="+mn-ea"/>
                </a:rPr>
                <a:t>에</a:t>
              </a:r>
              <a:r>
                <a:rPr lang="en-US" altLang="ko-KR" sz="1600" b="1" dirty="0">
                  <a:latin typeface="+mn-ea"/>
                </a:rPr>
                <a:t> </a:t>
              </a:r>
              <a:r>
                <a:rPr lang="ko-KR" altLang="en-US" sz="1600" b="1" dirty="0">
                  <a:latin typeface="+mn-ea"/>
                </a:rPr>
                <a:t>답변하세요</a:t>
              </a:r>
              <a:r>
                <a:rPr lang="en-US" altLang="ko-KR" sz="1600" b="1" dirty="0">
                  <a:latin typeface="+mn-ea"/>
                </a:rPr>
                <a:t>!</a:t>
              </a: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791083" y="4603838"/>
              <a:ext cx="6757822" cy="734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0" fontAlgn="base">
                <a:lnSpc>
                  <a:spcPct val="160000"/>
                </a:lnSpc>
              </a:pP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첫째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신속한 소방대응은 정확한 정보제공에서 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 </a:t>
              </a:r>
              <a:b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</a:br>
              <a:r>
                <a:rPr lang="ko-KR" altLang="en-US" sz="1400" b="1" kern="0" dirty="0">
                  <a:solidFill>
                    <a:schemeClr val="accent2"/>
                  </a:solidFill>
                  <a:latin typeface="+mn-ea"/>
                </a:rPr>
                <a:t>둘째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+mn-ea"/>
                </a:rPr>
                <a:t>, 119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+mn-ea"/>
                </a:rPr>
                <a:t>신고방법을 기억하고 연습 필요</a:t>
              </a: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5116" y="2209480"/>
              <a:ext cx="3467705" cy="19373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직사각형 8">
            <a:extLst>
              <a:ext uri="{FF2B5EF4-FFF2-40B4-BE49-F238E27FC236}">
                <a16:creationId xmlns="" xmlns:a16="http://schemas.microsoft.com/office/drawing/2014/main" id="{BCDAA103-2F5A-4295-95C5-95B97E912B8C}"/>
              </a:ext>
            </a:extLst>
          </p:cNvPr>
          <p:cNvSpPr/>
          <p:nvPr/>
        </p:nvSpPr>
        <p:spPr>
          <a:xfrm>
            <a:off x="273843" y="30725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119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신고 방법과 신고처리 과정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053E105-773A-4260-86B1-C06C93A704A6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16" name="그룹 6">
            <a:extLst>
              <a:ext uri="{FF2B5EF4-FFF2-40B4-BE49-F238E27FC236}">
                <a16:creationId xmlns="" xmlns:a16="http://schemas.microsoft.com/office/drawing/2014/main" id="{AC9061EA-0024-454B-9357-E2005D42B4B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7" name="그림 18">
              <a:extLst>
                <a:ext uri="{FF2B5EF4-FFF2-40B4-BE49-F238E27FC236}">
                  <a16:creationId xmlns="" xmlns:a16="http://schemas.microsoft.com/office/drawing/2014/main" id="{1553193A-4CEF-41E5-B8CD-3494E709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19">
              <a:extLst>
                <a:ext uri="{FF2B5EF4-FFF2-40B4-BE49-F238E27FC236}">
                  <a16:creationId xmlns="" xmlns:a16="http://schemas.microsoft.com/office/drawing/2014/main" id="{1C919A97-85E5-4382-B5EF-2D3E2D9C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>
            <a:extLst>
              <a:ext uri="{FF2B5EF4-FFF2-40B4-BE49-F238E27FC236}">
                <a16:creationId xmlns="" xmlns:a16="http://schemas.microsoft.com/office/drawing/2014/main" id="{1B524FA1-ECC9-4C96-8E7D-B9FCD132F7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="" xmlns:a16="http://schemas.microsoft.com/office/drawing/2014/main" id="{6D37A682-6B63-4E3E-9364-172EBAFED06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704" y="5851749"/>
            <a:ext cx="580865" cy="81751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A8D2ABA-A856-4CA7-8840-AC2F53F0BF6C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7" name="직사각형 1">
              <a:extLst>
                <a:ext uri="{FF2B5EF4-FFF2-40B4-BE49-F238E27FC236}">
                  <a16:creationId xmlns="" xmlns:a16="http://schemas.microsoft.com/office/drawing/2014/main" id="{E008B566-C848-4C58-9828-4C3448DBC7EF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8" name="그림 12">
              <a:extLst>
                <a:ext uri="{FF2B5EF4-FFF2-40B4-BE49-F238E27FC236}">
                  <a16:creationId xmlns="" xmlns:a16="http://schemas.microsoft.com/office/drawing/2014/main" id="{46763A98-EEF9-4F5F-A591-6C267FA28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9" name="그림 15">
              <a:extLst>
                <a:ext uri="{FF2B5EF4-FFF2-40B4-BE49-F238E27FC236}">
                  <a16:creationId xmlns="" xmlns:a16="http://schemas.microsoft.com/office/drawing/2014/main" id="{ADCFDB6F-9FE0-4851-9F0B-C3DA5E41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0" name="Slide Number Placeholder 3">
            <a:extLst>
              <a:ext uri="{FF2B5EF4-FFF2-40B4-BE49-F238E27FC236}">
                <a16:creationId xmlns="" xmlns:a16="http://schemas.microsoft.com/office/drawing/2014/main" id="{945EF6C1-A285-4622-B210-383B86B74FC0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759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56B7D3C-79D7-4486-98AD-76255DD75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3" name="그림 2" descr="장난감, 인형, 그리기이(가) 표시된 사진&#10;&#10;자동 생성된 설명">
            <a:extLst>
              <a:ext uri="{FF2B5EF4-FFF2-40B4-BE49-F238E27FC236}">
                <a16:creationId xmlns="" xmlns:a16="http://schemas.microsoft.com/office/drawing/2014/main" id="{C2120FFA-8ABA-4C65-9764-2881FD0A8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5" y="3052253"/>
            <a:ext cx="4884270" cy="274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말풍선: 모서리가 둥근 사각형 5">
            <a:extLst>
              <a:ext uri="{FF2B5EF4-FFF2-40B4-BE49-F238E27FC236}">
                <a16:creationId xmlns="" xmlns:a16="http://schemas.microsoft.com/office/drawing/2014/main" id="{175F2CB5-C31A-48DC-8903-829666C14AC6}"/>
              </a:ext>
            </a:extLst>
          </p:cNvPr>
          <p:cNvSpPr/>
          <p:nvPr/>
        </p:nvSpPr>
        <p:spPr>
          <a:xfrm>
            <a:off x="831850" y="2712345"/>
            <a:ext cx="1896533" cy="1193800"/>
          </a:xfrm>
          <a:prstGeom prst="wedgeRoundRectCallout">
            <a:avLst>
              <a:gd name="adj1" fmla="val 34078"/>
              <a:gd name="adj2" fmla="val 688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정확한 주소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사고 원인 설명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="" xmlns:a16="http://schemas.microsoft.com/office/drawing/2014/main" id="{A037EBA0-5068-42D2-B3E3-56A24283D2EA}"/>
              </a:ext>
            </a:extLst>
          </p:cNvPr>
          <p:cNvSpPr/>
          <p:nvPr/>
        </p:nvSpPr>
        <p:spPr>
          <a:xfrm>
            <a:off x="7171269" y="2715357"/>
            <a:ext cx="1896533" cy="1193800"/>
          </a:xfrm>
          <a:prstGeom prst="wedgeRoundRectCallout">
            <a:avLst>
              <a:gd name="adj1" fmla="val -34672"/>
              <a:gd name="adj2" fmla="val 674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소방관의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추가질문에 답변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D9347A-B397-452D-8936-4801E0D65BC7}"/>
              </a:ext>
            </a:extLst>
          </p:cNvPr>
          <p:cNvSpPr txBox="1"/>
          <p:nvPr/>
        </p:nvSpPr>
        <p:spPr>
          <a:xfrm>
            <a:off x="1229" y="1485391"/>
            <a:ext cx="9898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b="1" spc="-150" dirty="0">
                <a:latin typeface="+mn-ea"/>
              </a:rPr>
              <a:t>“ </a:t>
            </a:r>
            <a:r>
              <a:rPr lang="ko-KR" altLang="en-US" sz="2500" b="1" spc="-150" dirty="0">
                <a:latin typeface="+mn-ea"/>
              </a:rPr>
              <a:t>정확한 </a:t>
            </a:r>
            <a:r>
              <a:rPr lang="en-US" altLang="ko-KR" sz="2500" b="1" spc="-150" dirty="0">
                <a:latin typeface="+mn-ea"/>
              </a:rPr>
              <a:t>119</a:t>
            </a:r>
            <a:r>
              <a:rPr lang="ko-KR" altLang="en-US" sz="2500" b="1" spc="-150" dirty="0">
                <a:latin typeface="+mn-ea"/>
              </a:rPr>
              <a:t>신고</a:t>
            </a:r>
            <a:r>
              <a:rPr lang="en-US" altLang="ko-KR" sz="2500" b="1" spc="-150" dirty="0">
                <a:latin typeface="+mn-ea"/>
              </a:rPr>
              <a:t>,</a:t>
            </a:r>
            <a:r>
              <a:rPr lang="ko-KR" altLang="en-US" sz="2500" b="1" spc="-150" dirty="0">
                <a:latin typeface="+mn-ea"/>
              </a:rPr>
              <a:t> </a:t>
            </a:r>
            <a:r>
              <a:rPr lang="ko-KR" altLang="en-US" sz="2500" b="1" spc="-150" dirty="0">
                <a:solidFill>
                  <a:srgbClr val="FF0000"/>
                </a:solidFill>
                <a:latin typeface="+mn-ea"/>
              </a:rPr>
              <a:t>출동</a:t>
            </a:r>
            <a:r>
              <a:rPr lang="ko-KR" altLang="en-US" sz="2500" b="1" spc="-150" dirty="0">
                <a:latin typeface="+mn-ea"/>
              </a:rPr>
              <a:t>이</a:t>
            </a:r>
            <a:r>
              <a:rPr lang="ko-KR" altLang="en-US" sz="2500" b="1" spc="-150" dirty="0">
                <a:solidFill>
                  <a:srgbClr val="FF0000"/>
                </a:solidFill>
                <a:latin typeface="+mn-ea"/>
              </a:rPr>
              <a:t> 빨라집니다</a:t>
            </a:r>
            <a:r>
              <a:rPr lang="en-US" altLang="ko-KR" sz="2500" b="1" spc="-150" dirty="0">
                <a:solidFill>
                  <a:srgbClr val="FF0000"/>
                </a:solidFill>
                <a:latin typeface="+mn-ea"/>
              </a:rPr>
              <a:t>! </a:t>
            </a:r>
            <a:r>
              <a:rPr lang="en-US" altLang="ko-KR" sz="2500" b="1" spc="-150" dirty="0">
                <a:solidFill>
                  <a:srgbClr val="114A83"/>
                </a:solidFill>
                <a:latin typeface="+mn-ea"/>
              </a:rPr>
              <a:t>”</a:t>
            </a:r>
            <a:endParaRPr lang="ko-KR" altLang="en-US" sz="2500" b="1" spc="-150" dirty="0">
              <a:solidFill>
                <a:srgbClr val="114A83"/>
              </a:solidFill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68BFFB-4DD5-4C00-A274-78E47DD708A9}"/>
              </a:ext>
            </a:extLst>
          </p:cNvPr>
          <p:cNvSpPr txBox="1"/>
          <p:nvPr/>
        </p:nvSpPr>
        <p:spPr>
          <a:xfrm>
            <a:off x="1229" y="2004229"/>
            <a:ext cx="989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5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평상시 </a:t>
            </a:r>
            <a:r>
              <a:rPr lang="en-US" altLang="ko-KR" sz="3600" b="1" u="sng" spc="-150" dirty="0">
                <a:solidFill>
                  <a:srgbClr val="FDD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119 </a:t>
            </a:r>
            <a:r>
              <a:rPr lang="ko-KR" altLang="en-US" sz="3600" b="1" u="sng" spc="-150" dirty="0">
                <a:solidFill>
                  <a:srgbClr val="FDD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신고방법 </a:t>
            </a:r>
            <a:r>
              <a:rPr lang="ko-KR" altLang="en-US" sz="35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숙지</a:t>
            </a:r>
            <a:r>
              <a:rPr lang="en-US" altLang="ko-KR" sz="35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!</a:t>
            </a:r>
            <a:endParaRPr lang="ko-KR" altLang="en-US" sz="3500" b="1" spc="-15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6" name="그룹 6">
            <a:extLst>
              <a:ext uri="{FF2B5EF4-FFF2-40B4-BE49-F238E27FC236}">
                <a16:creationId xmlns="" xmlns:a16="http://schemas.microsoft.com/office/drawing/2014/main" id="{3CFE8D42-36BA-4EDC-B612-C381F6B909A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7" name="그림 18">
              <a:extLst>
                <a:ext uri="{FF2B5EF4-FFF2-40B4-BE49-F238E27FC236}">
                  <a16:creationId xmlns="" xmlns:a16="http://schemas.microsoft.com/office/drawing/2014/main" id="{7D99B1E2-C339-4F70-8821-8F24276E2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19">
              <a:extLst>
                <a:ext uri="{FF2B5EF4-FFF2-40B4-BE49-F238E27FC236}">
                  <a16:creationId xmlns="" xmlns:a16="http://schemas.microsoft.com/office/drawing/2014/main" id="{11C01A30-2879-4127-BE9C-9EAF550A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9" name="그림 17">
            <a:extLst>
              <a:ext uri="{FF2B5EF4-FFF2-40B4-BE49-F238E27FC236}">
                <a16:creationId xmlns="" xmlns:a16="http://schemas.microsoft.com/office/drawing/2014/main" id="{83A6D7A2-2B4C-4E1C-83C6-30AF095EC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0" name="그림 18">
            <a:extLst>
              <a:ext uri="{FF2B5EF4-FFF2-40B4-BE49-F238E27FC236}">
                <a16:creationId xmlns="" xmlns:a16="http://schemas.microsoft.com/office/drawing/2014/main" id="{E3609F4B-FD1A-4287-B086-EF51A75D891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704" y="5851749"/>
            <a:ext cx="580865" cy="8175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948C0BB-FC83-4636-A6F4-6395D6E9B962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18" name="직사각형 1">
              <a:extLst>
                <a:ext uri="{FF2B5EF4-FFF2-40B4-BE49-F238E27FC236}">
                  <a16:creationId xmlns="" xmlns:a16="http://schemas.microsoft.com/office/drawing/2014/main" id="{86ACE9BA-8FD7-462E-84DF-5D40CD884612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2">
              <a:extLst>
                <a:ext uri="{FF2B5EF4-FFF2-40B4-BE49-F238E27FC236}">
                  <a16:creationId xmlns="" xmlns:a16="http://schemas.microsoft.com/office/drawing/2014/main" id="{FBE29D32-28E7-4279-BC23-DB390C0D4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3" name="그림 15">
              <a:extLst>
                <a:ext uri="{FF2B5EF4-FFF2-40B4-BE49-F238E27FC236}">
                  <a16:creationId xmlns="" xmlns:a16="http://schemas.microsoft.com/office/drawing/2014/main" id="{13BBF853-775A-4349-AF03-71393D5A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4" name="Slide Number Placeholder 3">
            <a:extLst>
              <a:ext uri="{FF2B5EF4-FFF2-40B4-BE49-F238E27FC236}">
                <a16:creationId xmlns="" xmlns:a16="http://schemas.microsoft.com/office/drawing/2014/main" id="{2F995609-112B-48D1-9D73-7CBFD63A96B1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25" name="직사각형 8">
            <a:extLst>
              <a:ext uri="{FF2B5EF4-FFF2-40B4-BE49-F238E27FC236}">
                <a16:creationId xmlns="" xmlns:a16="http://schemas.microsoft.com/office/drawing/2014/main" id="{2C495761-C0D0-48EA-81A1-31041A64225C}"/>
              </a:ext>
            </a:extLst>
          </p:cNvPr>
          <p:cNvSpPr/>
          <p:nvPr/>
        </p:nvSpPr>
        <p:spPr>
          <a:xfrm>
            <a:off x="273843" y="30725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119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신고 방법과 신고처리 과정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2D121DC-672B-4AFC-A3A3-5E81F8628EC2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3976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0ACF4B7-5F41-496A-A2A8-10B0FC833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-24360"/>
            <a:ext cx="9897192" cy="687546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A00D55A6-398B-4970-998A-4DB5B0AA073D}"/>
              </a:ext>
            </a:extLst>
          </p:cNvPr>
          <p:cNvGrpSpPr/>
          <p:nvPr/>
        </p:nvGrpSpPr>
        <p:grpSpPr>
          <a:xfrm>
            <a:off x="876431" y="2009221"/>
            <a:ext cx="2264921" cy="2587279"/>
            <a:chOff x="1042456" y="3095907"/>
            <a:chExt cx="2264921" cy="169666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="" xmlns:a16="http://schemas.microsoft.com/office/drawing/2014/main" id="{991C1680-2943-4590-923B-C25AF05FECCF}"/>
                </a:ext>
              </a:extLst>
            </p:cNvPr>
            <p:cNvSpPr/>
            <p:nvPr/>
          </p:nvSpPr>
          <p:spPr>
            <a:xfrm>
              <a:off x="1063710" y="3404304"/>
              <a:ext cx="2243667" cy="13882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6B1EA34-0042-406F-928C-D17F66B62284}"/>
                </a:ext>
              </a:extLst>
            </p:cNvPr>
            <p:cNvSpPr txBox="1"/>
            <p:nvPr/>
          </p:nvSpPr>
          <p:spPr>
            <a:xfrm>
              <a:off x="1042456" y="3095907"/>
              <a:ext cx="2243667" cy="30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119 </a:t>
              </a:r>
              <a:r>
                <a:rPr lang="ko-KR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종합상황실 연결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5DE4AC17-6EF7-4D0F-8CC9-0E8AE36634DF}"/>
              </a:ext>
            </a:extLst>
          </p:cNvPr>
          <p:cNvGrpSpPr/>
          <p:nvPr/>
        </p:nvGrpSpPr>
        <p:grpSpPr>
          <a:xfrm>
            <a:off x="3866473" y="2012267"/>
            <a:ext cx="2243672" cy="2619142"/>
            <a:chOff x="3827986" y="2979377"/>
            <a:chExt cx="2243672" cy="1717563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="" xmlns:a16="http://schemas.microsoft.com/office/drawing/2014/main" id="{EDB2EE86-3BFB-46A2-AE26-4F39A03D0642}"/>
                </a:ext>
              </a:extLst>
            </p:cNvPr>
            <p:cNvSpPr/>
            <p:nvPr/>
          </p:nvSpPr>
          <p:spPr>
            <a:xfrm>
              <a:off x="3827986" y="3308671"/>
              <a:ext cx="2243667" cy="13882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1661B18-2BDF-4FAA-8F37-8C13E287729F}"/>
                </a:ext>
              </a:extLst>
            </p:cNvPr>
            <p:cNvSpPr txBox="1"/>
            <p:nvPr/>
          </p:nvSpPr>
          <p:spPr>
            <a:xfrm>
              <a:off x="3827991" y="2979377"/>
              <a:ext cx="2243667" cy="30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소방관 출동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="" xmlns:a16="http://schemas.microsoft.com/office/drawing/2014/main" id="{C27B3D28-D109-480A-B49D-EEA21F8FB14F}"/>
              </a:ext>
            </a:extLst>
          </p:cNvPr>
          <p:cNvGrpSpPr/>
          <p:nvPr/>
        </p:nvGrpSpPr>
        <p:grpSpPr>
          <a:xfrm>
            <a:off x="6955757" y="2091133"/>
            <a:ext cx="2265959" cy="2560615"/>
            <a:chOff x="6591233" y="3034927"/>
            <a:chExt cx="2265959" cy="1679184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="" xmlns:a16="http://schemas.microsoft.com/office/drawing/2014/main" id="{3FA0B80D-A892-4F91-9F06-99E3565C9302}"/>
                </a:ext>
              </a:extLst>
            </p:cNvPr>
            <p:cNvSpPr/>
            <p:nvPr/>
          </p:nvSpPr>
          <p:spPr>
            <a:xfrm>
              <a:off x="6613525" y="3325842"/>
              <a:ext cx="2243667" cy="13882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CA94E77-D877-413C-93F8-E85A6DE45F4B}"/>
                </a:ext>
              </a:extLst>
            </p:cNvPr>
            <p:cNvSpPr txBox="1"/>
            <p:nvPr/>
          </p:nvSpPr>
          <p:spPr>
            <a:xfrm>
              <a:off x="6591233" y="3034927"/>
              <a:ext cx="2243667" cy="22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임무 수행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2" name="화살표: 오른쪽 21">
            <a:extLst>
              <a:ext uri="{FF2B5EF4-FFF2-40B4-BE49-F238E27FC236}">
                <a16:creationId xmlns="" xmlns:a16="http://schemas.microsoft.com/office/drawing/2014/main" id="{8422E273-B217-4E08-B67F-1D922333B57A}"/>
              </a:ext>
            </a:extLst>
          </p:cNvPr>
          <p:cNvSpPr/>
          <p:nvPr/>
        </p:nvSpPr>
        <p:spPr>
          <a:xfrm>
            <a:off x="3338943" y="3548224"/>
            <a:ext cx="376048" cy="187200"/>
          </a:xfrm>
          <a:prstGeom prst="rightArrow">
            <a:avLst>
              <a:gd name="adj1" fmla="val 50000"/>
              <a:gd name="adj2" fmla="val 52252"/>
            </a:avLst>
          </a:prstGeom>
          <a:solidFill>
            <a:srgbClr val="F5D83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+mn-ea"/>
            </a:endParaRPr>
          </a:p>
        </p:txBody>
      </p:sp>
      <p:sp>
        <p:nvSpPr>
          <p:cNvPr id="23" name="화살표: 오른쪽 22">
            <a:extLst>
              <a:ext uri="{FF2B5EF4-FFF2-40B4-BE49-F238E27FC236}">
                <a16:creationId xmlns="" xmlns:a16="http://schemas.microsoft.com/office/drawing/2014/main" id="{DF251ABD-F1F5-4910-A6D5-2DFD0363721F}"/>
              </a:ext>
            </a:extLst>
          </p:cNvPr>
          <p:cNvSpPr/>
          <p:nvPr/>
        </p:nvSpPr>
        <p:spPr>
          <a:xfrm>
            <a:off x="6215185" y="3581839"/>
            <a:ext cx="376048" cy="186267"/>
          </a:xfrm>
          <a:prstGeom prst="rightArrow">
            <a:avLst/>
          </a:prstGeom>
          <a:solidFill>
            <a:srgbClr val="F5D83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AA83D96-C415-4559-917B-C9D4E86E1DAB}"/>
              </a:ext>
            </a:extLst>
          </p:cNvPr>
          <p:cNvSpPr txBox="1"/>
          <p:nvPr/>
        </p:nvSpPr>
        <p:spPr>
          <a:xfrm>
            <a:off x="1218740" y="4656871"/>
            <a:ext cx="22436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자동 전화번호식별시스템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지리정보시스템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rgbClr val="EC6305"/>
                </a:solidFill>
                <a:latin typeface="+mn-ea"/>
              </a:rPr>
              <a:t>사고 장소 확인</a:t>
            </a:r>
            <a:endParaRPr lang="en-US" altLang="ko-KR" sz="1300" b="1" dirty="0">
              <a:solidFill>
                <a:srgbClr val="EC630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 err="1">
                <a:solidFill>
                  <a:srgbClr val="EC6305"/>
                </a:solidFill>
                <a:latin typeface="+mn-ea"/>
              </a:rPr>
              <a:t>출동대</a:t>
            </a:r>
            <a:r>
              <a:rPr lang="ko-KR" altLang="en-US" sz="1300" b="1" dirty="0">
                <a:solidFill>
                  <a:srgbClr val="EC6305"/>
                </a:solidFill>
                <a:latin typeface="+mn-ea"/>
              </a:rPr>
              <a:t> 자동 편성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5994E1C-C035-459D-840B-C11BC68CF3DA}"/>
              </a:ext>
            </a:extLst>
          </p:cNvPr>
          <p:cNvSpPr txBox="1"/>
          <p:nvPr/>
        </p:nvSpPr>
        <p:spPr>
          <a:xfrm>
            <a:off x="4153596" y="4641178"/>
            <a:ext cx="2414927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출동 지령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가장 가까운 소방서 출동준비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1" dirty="0">
                <a:solidFill>
                  <a:srgbClr val="EC6305"/>
                </a:solidFill>
                <a:latin typeface="+mn-ea"/>
              </a:rPr>
              <a:t>사고 현장에 소방관 출동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42" y="2733066"/>
            <a:ext cx="2101152" cy="166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247" y="2725293"/>
            <a:ext cx="2064117" cy="1664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048" y="2725453"/>
            <a:ext cx="2055667" cy="1663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0" name="그룹 6">
            <a:extLst>
              <a:ext uri="{FF2B5EF4-FFF2-40B4-BE49-F238E27FC236}">
                <a16:creationId xmlns="" xmlns:a16="http://schemas.microsoft.com/office/drawing/2014/main" id="{D5ED02BB-5DA1-4EC4-B429-F134472B4DA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31" name="그림 18">
              <a:extLst>
                <a:ext uri="{FF2B5EF4-FFF2-40B4-BE49-F238E27FC236}">
                  <a16:creationId xmlns="" xmlns:a16="http://schemas.microsoft.com/office/drawing/2014/main" id="{856136C5-9A94-443C-B0A8-B58EFBC6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2" name="그림 19">
              <a:extLst>
                <a:ext uri="{FF2B5EF4-FFF2-40B4-BE49-F238E27FC236}">
                  <a16:creationId xmlns="" xmlns:a16="http://schemas.microsoft.com/office/drawing/2014/main" id="{B08806C8-8FF3-40FE-A298-FB2F8EFB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3" name="그림 17">
            <a:extLst>
              <a:ext uri="{FF2B5EF4-FFF2-40B4-BE49-F238E27FC236}">
                <a16:creationId xmlns="" xmlns:a16="http://schemas.microsoft.com/office/drawing/2014/main" id="{8D572C20-E1C3-447C-AF22-B4EC180A5A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4" name="그림 18">
            <a:extLst>
              <a:ext uri="{FF2B5EF4-FFF2-40B4-BE49-F238E27FC236}">
                <a16:creationId xmlns="" xmlns:a16="http://schemas.microsoft.com/office/drawing/2014/main" id="{BEDB56F5-22BC-43D0-A853-442BFF39F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704" y="5851749"/>
            <a:ext cx="580865" cy="81751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2A00194-D1BE-436E-A1DE-2B0ACCE49E6D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6" name="직사각형 1">
              <a:extLst>
                <a:ext uri="{FF2B5EF4-FFF2-40B4-BE49-F238E27FC236}">
                  <a16:creationId xmlns="" xmlns:a16="http://schemas.microsoft.com/office/drawing/2014/main" id="{06246CA8-F9E3-42E9-BF7C-C44CA916A978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그림 12">
              <a:extLst>
                <a:ext uri="{FF2B5EF4-FFF2-40B4-BE49-F238E27FC236}">
                  <a16:creationId xmlns="" xmlns:a16="http://schemas.microsoft.com/office/drawing/2014/main" id="{D9E44C8C-007B-45D8-9559-07500B74E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41" name="그림 15">
              <a:extLst>
                <a:ext uri="{FF2B5EF4-FFF2-40B4-BE49-F238E27FC236}">
                  <a16:creationId xmlns="" xmlns:a16="http://schemas.microsoft.com/office/drawing/2014/main" id="{5A50A2DF-79C5-49D8-97FD-9ECF51B77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B1272D9-3D7A-4FEA-983D-DBEF0360FA8A}"/>
              </a:ext>
            </a:extLst>
          </p:cNvPr>
          <p:cNvSpPr/>
          <p:nvPr/>
        </p:nvSpPr>
        <p:spPr>
          <a:xfrm>
            <a:off x="3555844" y="1392618"/>
            <a:ext cx="3043089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08C21A4-67FF-471E-BAB3-438FF742856D}"/>
              </a:ext>
            </a:extLst>
          </p:cNvPr>
          <p:cNvSpPr txBox="1"/>
          <p:nvPr/>
        </p:nvSpPr>
        <p:spPr>
          <a:xfrm>
            <a:off x="3555844" y="1415741"/>
            <a:ext cx="376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소방대 편성 및 출동 절차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="" xmlns:a16="http://schemas.microsoft.com/office/drawing/2014/main" id="{9B69C41E-33FD-4366-BB1C-781228BDF476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45" name="직사각형 8">
            <a:extLst>
              <a:ext uri="{FF2B5EF4-FFF2-40B4-BE49-F238E27FC236}">
                <a16:creationId xmlns="" xmlns:a16="http://schemas.microsoft.com/office/drawing/2014/main" id="{AC436BC2-A853-411E-ADF1-592B276D1631}"/>
              </a:ext>
            </a:extLst>
          </p:cNvPr>
          <p:cNvSpPr/>
          <p:nvPr/>
        </p:nvSpPr>
        <p:spPr>
          <a:xfrm>
            <a:off x="273843" y="30725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119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신고 방법과 신고처리 과정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AD0CE0C-B534-41C8-9D08-485AB5AB0AA9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3A07612-5FD0-4217-9C02-02C53F392EE0}"/>
              </a:ext>
            </a:extLst>
          </p:cNvPr>
          <p:cNvGrpSpPr/>
          <p:nvPr/>
        </p:nvGrpSpPr>
        <p:grpSpPr>
          <a:xfrm>
            <a:off x="1085178" y="4826503"/>
            <a:ext cx="89459" cy="1003781"/>
            <a:chOff x="1085178" y="5253406"/>
            <a:chExt cx="89459" cy="1003781"/>
          </a:xfrm>
        </p:grpSpPr>
        <p:sp>
          <p:nvSpPr>
            <p:cNvPr id="35" name="다이아몬드 27">
              <a:extLst>
                <a:ext uri="{FF2B5EF4-FFF2-40B4-BE49-F238E27FC236}">
                  <a16:creationId xmlns="" xmlns:a16="http://schemas.microsoft.com/office/drawing/2014/main" id="{2D1BFC71-F376-402E-B638-699EBE8073BC}"/>
                </a:ext>
              </a:extLst>
            </p:cNvPr>
            <p:cNvSpPr/>
            <p:nvPr/>
          </p:nvSpPr>
          <p:spPr>
            <a:xfrm>
              <a:off x="1086346" y="5253406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다이아몬드 27">
              <a:extLst>
                <a:ext uri="{FF2B5EF4-FFF2-40B4-BE49-F238E27FC236}">
                  <a16:creationId xmlns="" xmlns:a16="http://schemas.microsoft.com/office/drawing/2014/main" id="{4E9C2CDD-8D2B-4E0E-AB61-D7B1BA7E629D}"/>
                </a:ext>
              </a:extLst>
            </p:cNvPr>
            <p:cNvSpPr/>
            <p:nvPr/>
          </p:nvSpPr>
          <p:spPr>
            <a:xfrm>
              <a:off x="1086345" y="5519719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다이아몬드 27">
              <a:extLst>
                <a:ext uri="{FF2B5EF4-FFF2-40B4-BE49-F238E27FC236}">
                  <a16:creationId xmlns="" xmlns:a16="http://schemas.microsoft.com/office/drawing/2014/main" id="{D433F341-3EF1-4FE9-A510-D21FCCCDE67C}"/>
                </a:ext>
              </a:extLst>
            </p:cNvPr>
            <p:cNvSpPr/>
            <p:nvPr/>
          </p:nvSpPr>
          <p:spPr>
            <a:xfrm>
              <a:off x="1086344" y="5838923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다이아몬드 27">
              <a:extLst>
                <a:ext uri="{FF2B5EF4-FFF2-40B4-BE49-F238E27FC236}">
                  <a16:creationId xmlns="" xmlns:a16="http://schemas.microsoft.com/office/drawing/2014/main" id="{C2128D5B-C7E3-4679-A2EF-37B9C38CEC98}"/>
                </a:ext>
              </a:extLst>
            </p:cNvPr>
            <p:cNvSpPr/>
            <p:nvPr/>
          </p:nvSpPr>
          <p:spPr>
            <a:xfrm>
              <a:off x="1085178" y="6168896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14BECB7-2E0E-4D42-998B-13239ACFFE75}"/>
              </a:ext>
            </a:extLst>
          </p:cNvPr>
          <p:cNvGrpSpPr/>
          <p:nvPr/>
        </p:nvGrpSpPr>
        <p:grpSpPr>
          <a:xfrm>
            <a:off x="4052712" y="4808402"/>
            <a:ext cx="93667" cy="672227"/>
            <a:chOff x="4039831" y="5277306"/>
            <a:chExt cx="93667" cy="672227"/>
          </a:xfrm>
        </p:grpSpPr>
        <p:sp>
          <p:nvSpPr>
            <p:cNvPr id="50" name="다이아몬드 27">
              <a:extLst>
                <a:ext uri="{FF2B5EF4-FFF2-40B4-BE49-F238E27FC236}">
                  <a16:creationId xmlns="" xmlns:a16="http://schemas.microsoft.com/office/drawing/2014/main" id="{677356EF-C1D1-433A-8764-35A2AF75EAA8}"/>
                </a:ext>
              </a:extLst>
            </p:cNvPr>
            <p:cNvSpPr/>
            <p:nvPr/>
          </p:nvSpPr>
          <p:spPr>
            <a:xfrm>
              <a:off x="4041472" y="5277306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다이아몬드 27">
              <a:extLst>
                <a:ext uri="{FF2B5EF4-FFF2-40B4-BE49-F238E27FC236}">
                  <a16:creationId xmlns="" xmlns:a16="http://schemas.microsoft.com/office/drawing/2014/main" id="{5D9B24EF-727D-406F-99DB-4379A6219D02}"/>
                </a:ext>
              </a:extLst>
            </p:cNvPr>
            <p:cNvSpPr/>
            <p:nvPr/>
          </p:nvSpPr>
          <p:spPr>
            <a:xfrm>
              <a:off x="4045207" y="5564346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다이아몬드 27">
              <a:extLst>
                <a:ext uri="{FF2B5EF4-FFF2-40B4-BE49-F238E27FC236}">
                  <a16:creationId xmlns="" xmlns:a16="http://schemas.microsoft.com/office/drawing/2014/main" id="{E841DEF7-3F83-495E-9FE3-DA291B9EB661}"/>
                </a:ext>
              </a:extLst>
            </p:cNvPr>
            <p:cNvSpPr/>
            <p:nvPr/>
          </p:nvSpPr>
          <p:spPr>
            <a:xfrm>
              <a:off x="4039831" y="5861242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624FC0-FD25-47C5-A68E-83B2A843FFCB}"/>
              </a:ext>
            </a:extLst>
          </p:cNvPr>
          <p:cNvGrpSpPr/>
          <p:nvPr/>
        </p:nvGrpSpPr>
        <p:grpSpPr>
          <a:xfrm>
            <a:off x="7204776" y="4649369"/>
            <a:ext cx="2331959" cy="653833"/>
            <a:chOff x="7106370" y="5100401"/>
            <a:chExt cx="2331959" cy="65383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D9746C3-CA49-490D-BC47-CD3E81F624EA}"/>
                </a:ext>
              </a:extLst>
            </p:cNvPr>
            <p:cNvSpPr txBox="1"/>
            <p:nvPr/>
          </p:nvSpPr>
          <p:spPr>
            <a:xfrm>
              <a:off x="7194661" y="5100401"/>
              <a:ext cx="2243668" cy="65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지휘관의 지시</a:t>
              </a:r>
              <a:endParaRPr lang="en-US" altLang="ko-KR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300" b="1" dirty="0">
                  <a:solidFill>
                    <a:srgbClr val="EC6305"/>
                  </a:solidFill>
                  <a:latin typeface="+mn-ea"/>
                </a:rPr>
                <a:t>인명구조</a:t>
              </a:r>
              <a:r>
                <a:rPr lang="en-US" altLang="ko-KR" sz="1300" b="1" dirty="0">
                  <a:solidFill>
                    <a:srgbClr val="EC6305"/>
                  </a:solidFill>
                  <a:latin typeface="+mn-ea"/>
                </a:rPr>
                <a:t>, </a:t>
              </a:r>
              <a:r>
                <a:rPr lang="ko-KR" altLang="en-US" sz="1300" b="1" dirty="0">
                  <a:solidFill>
                    <a:srgbClr val="EC6305"/>
                  </a:solidFill>
                  <a:latin typeface="+mn-ea"/>
                </a:rPr>
                <a:t>화재진압 등 수행</a:t>
              </a:r>
            </a:p>
          </p:txBody>
        </p:sp>
        <p:sp>
          <p:nvSpPr>
            <p:cNvPr id="53" name="다이아몬드 27">
              <a:extLst>
                <a:ext uri="{FF2B5EF4-FFF2-40B4-BE49-F238E27FC236}">
                  <a16:creationId xmlns="" xmlns:a16="http://schemas.microsoft.com/office/drawing/2014/main" id="{09BAF71B-BB0B-48B8-B3A6-3DB6FDFFFC66}"/>
                </a:ext>
              </a:extLst>
            </p:cNvPr>
            <p:cNvSpPr/>
            <p:nvPr/>
          </p:nvSpPr>
          <p:spPr>
            <a:xfrm>
              <a:off x="7106370" y="5253406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다이아몬드 27">
              <a:extLst>
                <a:ext uri="{FF2B5EF4-FFF2-40B4-BE49-F238E27FC236}">
                  <a16:creationId xmlns="" xmlns:a16="http://schemas.microsoft.com/office/drawing/2014/main" id="{25E1CEC5-362C-44E2-9786-426D6F1797A7}"/>
                </a:ext>
              </a:extLst>
            </p:cNvPr>
            <p:cNvSpPr/>
            <p:nvPr/>
          </p:nvSpPr>
          <p:spPr>
            <a:xfrm>
              <a:off x="7106370" y="5552722"/>
              <a:ext cx="88291" cy="88291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5044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55EEF5-D85D-482F-AA1B-845BCEE0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1107600" y="1624044"/>
            <a:ext cx="4806573" cy="1569660"/>
            <a:chOff x="1250115" y="2116147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061516" y="21161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1191497" y="4043219"/>
            <a:ext cx="4806573" cy="1569660"/>
            <a:chOff x="1250115" y="4549085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124337" y="45490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0C4157BD-07D9-4673-9AC4-7BDA7FA94EF6}"/>
              </a:ext>
            </a:extLst>
          </p:cNvPr>
          <p:cNvSpPr/>
          <p:nvPr/>
        </p:nvSpPr>
        <p:spPr>
          <a:xfrm>
            <a:off x="1024651" y="2327601"/>
            <a:ext cx="497247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b="1" spc="-130" dirty="0">
                <a:latin typeface="+mj-ea"/>
                <a:ea typeface="+mj-ea"/>
              </a:rPr>
              <a:t>화재</a:t>
            </a:r>
            <a:r>
              <a:rPr lang="en-US" altLang="ko-KR" b="1" spc="-130" dirty="0">
                <a:latin typeface="+mj-ea"/>
                <a:ea typeface="+mj-ea"/>
              </a:rPr>
              <a:t>, </a:t>
            </a:r>
            <a:r>
              <a:rPr lang="ko-KR" altLang="en-US" b="1" spc="-130" dirty="0">
                <a:latin typeface="+mj-ea"/>
                <a:ea typeface="+mj-ea"/>
              </a:rPr>
              <a:t>구조</a:t>
            </a:r>
            <a:r>
              <a:rPr lang="en-US" altLang="ko-KR" b="1" spc="-130" dirty="0">
                <a:latin typeface="+mj-ea"/>
                <a:ea typeface="+mj-ea"/>
              </a:rPr>
              <a:t>, </a:t>
            </a:r>
            <a:r>
              <a:rPr lang="ko-KR" altLang="en-US" b="1" spc="-130" dirty="0">
                <a:latin typeface="+mj-ea"/>
                <a:ea typeface="+mj-ea"/>
              </a:rPr>
              <a:t>구급</a:t>
            </a:r>
            <a:r>
              <a:rPr lang="en-US" altLang="ko-KR" b="1" spc="-130" dirty="0">
                <a:latin typeface="+mj-ea"/>
                <a:ea typeface="+mj-ea"/>
              </a:rPr>
              <a:t>, </a:t>
            </a:r>
            <a:r>
              <a:rPr lang="ko-KR" altLang="en-US" b="1" spc="-130" dirty="0">
                <a:latin typeface="+mj-ea"/>
                <a:ea typeface="+mj-ea"/>
              </a:rPr>
              <a:t>생활안전 등</a:t>
            </a:r>
            <a:endParaRPr lang="en-US" altLang="ko-KR" b="1" spc="-130" dirty="0">
              <a:latin typeface="+mj-ea"/>
              <a:ea typeface="+mj-ea"/>
            </a:endParaRPr>
          </a:p>
          <a:p>
            <a:pPr algn="ctr">
              <a:lnSpc>
                <a:spcPts val="3000"/>
              </a:lnSpc>
            </a:pPr>
            <a:r>
              <a:rPr lang="ko-KR" altLang="en-US" b="1" spc="-130" dirty="0">
                <a:latin typeface="+mj-ea"/>
                <a:ea typeface="+mj-ea"/>
              </a:rPr>
              <a:t>각종 재난 예방과 신속대응을 위해</a:t>
            </a:r>
            <a:endParaRPr lang="en-US" altLang="ko-KR" b="1" spc="-130" dirty="0">
              <a:latin typeface="+mj-ea"/>
              <a:ea typeface="+mj-ea"/>
            </a:endParaRPr>
          </a:p>
          <a:p>
            <a:pPr algn="ctr">
              <a:lnSpc>
                <a:spcPts val="3000"/>
              </a:lnSpc>
            </a:pPr>
            <a:r>
              <a:rPr lang="en-US" altLang="ko-KR" b="1" spc="-130" dirty="0">
                <a:latin typeface="+mj-ea"/>
                <a:ea typeface="+mj-ea"/>
              </a:rPr>
              <a:t>24</a:t>
            </a:r>
            <a:r>
              <a:rPr lang="ko-KR" altLang="en-US" b="1" spc="-130" dirty="0">
                <a:latin typeface="+mj-ea"/>
                <a:ea typeface="+mj-ea"/>
              </a:rPr>
              <a:t>시간 항상 깨어있는</a:t>
            </a:r>
            <a:r>
              <a:rPr lang="en-US" altLang="ko-KR" b="1" spc="-130" dirty="0">
                <a:latin typeface="+mj-ea"/>
                <a:ea typeface="+mj-ea"/>
              </a:rPr>
              <a:t> </a:t>
            </a:r>
            <a:r>
              <a:rPr lang="ko-KR" altLang="en-US" b="1" spc="-130" dirty="0">
                <a:latin typeface="+mj-ea"/>
                <a:ea typeface="+mj-ea"/>
              </a:rPr>
              <a:t>소방</a:t>
            </a:r>
            <a:r>
              <a:rPr lang="en-US" altLang="ko-KR" b="1" spc="-130" dirty="0">
                <a:latin typeface="+mj-ea"/>
                <a:ea typeface="+mj-ea"/>
              </a:rPr>
              <a:t>!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03" y="1351567"/>
            <a:ext cx="4695008" cy="467151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9887E60D-E189-4C8A-A108-1EE49D14BCFF}"/>
              </a:ext>
            </a:extLst>
          </p:cNvPr>
          <p:cNvSpPr/>
          <p:nvPr/>
        </p:nvSpPr>
        <p:spPr>
          <a:xfrm>
            <a:off x="1107600" y="3669173"/>
            <a:ext cx="4972473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solidFill>
                  <a:srgbClr val="0070C0"/>
                </a:solidFill>
                <a:latin typeface="+mj-ea"/>
                <a:ea typeface="+mj-ea"/>
              </a:rPr>
              <a:t>평상시 </a:t>
            </a:r>
            <a:r>
              <a:rPr lang="en-US" altLang="ko-KR" sz="2000" b="1" spc="-130" dirty="0">
                <a:solidFill>
                  <a:srgbClr val="0070C0"/>
                </a:solidFill>
                <a:latin typeface="+mj-ea"/>
                <a:ea typeface="+mj-ea"/>
              </a:rPr>
              <a:t>119 </a:t>
            </a:r>
            <a:r>
              <a:rPr lang="ko-KR" altLang="en-US" sz="2000" b="1" spc="-130" dirty="0">
                <a:solidFill>
                  <a:srgbClr val="0070C0"/>
                </a:solidFill>
                <a:latin typeface="+mj-ea"/>
                <a:ea typeface="+mj-ea"/>
              </a:rPr>
              <a:t>신고방법 숙지</a:t>
            </a:r>
            <a:endParaRPr lang="en-US" altLang="ko-KR" sz="2000" b="1" spc="-130" dirty="0">
              <a:solidFill>
                <a:srgbClr val="0070C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spc="-130" dirty="0" err="1">
                <a:solidFill>
                  <a:srgbClr val="0070C0"/>
                </a:solidFill>
                <a:latin typeface="+mj-ea"/>
                <a:ea typeface="+mj-ea"/>
              </a:rPr>
              <a:t>신속정확한</a:t>
            </a:r>
            <a:r>
              <a:rPr lang="ko-KR" altLang="en-US" sz="2000" b="1" spc="-13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130" dirty="0">
                <a:solidFill>
                  <a:srgbClr val="0070C0"/>
                </a:solidFill>
                <a:latin typeface="+mj-ea"/>
                <a:ea typeface="+mj-ea"/>
              </a:rPr>
              <a:t>119</a:t>
            </a:r>
            <a:r>
              <a:rPr lang="ko-KR" altLang="en-US" sz="2000" b="1" spc="-130" dirty="0">
                <a:solidFill>
                  <a:srgbClr val="0070C0"/>
                </a:solidFill>
                <a:latin typeface="+mj-ea"/>
                <a:ea typeface="+mj-ea"/>
              </a:rPr>
              <a:t>신고가 피해최소화 지름길</a:t>
            </a:r>
            <a:endParaRPr lang="en-US" altLang="ko-KR" sz="2000" b="1" spc="-13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grpSp>
        <p:nvGrpSpPr>
          <p:cNvPr id="19" name="그룹 6">
            <a:extLst>
              <a:ext uri="{FF2B5EF4-FFF2-40B4-BE49-F238E27FC236}">
                <a16:creationId xmlns="" xmlns:a16="http://schemas.microsoft.com/office/drawing/2014/main" id="{EB72BDCB-A6F6-47EF-A940-3A5DBF45C24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>
              <a:extLst>
                <a:ext uri="{FF2B5EF4-FFF2-40B4-BE49-F238E27FC236}">
                  <a16:creationId xmlns="" xmlns:a16="http://schemas.microsoft.com/office/drawing/2014/main" id="{3A988913-0123-43AA-9A17-255AB6291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9D9A5CBE-CB62-4220-9EC7-E68D761E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FC5DBE84-E977-49ED-A18E-48717F213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7" name="그림 18">
            <a:extLst>
              <a:ext uri="{FF2B5EF4-FFF2-40B4-BE49-F238E27FC236}">
                <a16:creationId xmlns="" xmlns:a16="http://schemas.microsoft.com/office/drawing/2014/main" id="{1CEBC378-AD95-41BA-93DB-58082F15E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704" y="5851749"/>
            <a:ext cx="580865" cy="817514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="" xmlns:a16="http://schemas.microsoft.com/office/drawing/2014/main" id="{BEB8DEF5-7CF8-4F64-ACE7-0B8BA207488B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B477F35-5125-4638-88B6-5D416F907052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0" name="직사각형 1">
              <a:extLst>
                <a:ext uri="{FF2B5EF4-FFF2-40B4-BE49-F238E27FC236}">
                  <a16:creationId xmlns="" xmlns:a16="http://schemas.microsoft.com/office/drawing/2014/main" id="{0378AA58-0B35-46B8-AAD7-86160C47923C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" name="그림 12">
              <a:extLst>
                <a:ext uri="{FF2B5EF4-FFF2-40B4-BE49-F238E27FC236}">
                  <a16:creationId xmlns="" xmlns:a16="http://schemas.microsoft.com/office/drawing/2014/main" id="{9E126F56-6958-4472-A855-206E23AC7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2" name="그림 15">
              <a:extLst>
                <a:ext uri="{FF2B5EF4-FFF2-40B4-BE49-F238E27FC236}">
                  <a16:creationId xmlns="" xmlns:a16="http://schemas.microsoft.com/office/drawing/2014/main" id="{85CF4A24-1B4F-4E04-9B7E-DE12C1BD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4A97217-C826-4255-B710-1A20AF9B7B23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5" name="Slide Number Placeholder 3">
            <a:extLst>
              <a:ext uri="{FF2B5EF4-FFF2-40B4-BE49-F238E27FC236}">
                <a16:creationId xmlns="" xmlns:a16="http://schemas.microsoft.com/office/drawing/2014/main" id="{A2C4F50B-13F4-4FD2-A3D9-8E8A788903FC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36" name="직사각형 28">
            <a:extLst>
              <a:ext uri="{FF2B5EF4-FFF2-40B4-BE49-F238E27FC236}">
                <a16:creationId xmlns="" xmlns:a16="http://schemas.microsoft.com/office/drawing/2014/main" id="{16DDBD9B-AF3D-4A2B-A3C1-95B2B5B3E350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="" xmlns:a16="http://schemas.microsoft.com/office/drawing/2014/main" id="{6A7C9BB7-F4F7-4E4A-8862-7078D23379F1}"/>
              </a:ext>
            </a:extLst>
          </p:cNvPr>
          <p:cNvSpPr/>
          <p:nvPr/>
        </p:nvSpPr>
        <p:spPr>
          <a:xfrm>
            <a:off x="1919621" y="3901427"/>
            <a:ext cx="177935" cy="99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2" name="직사각형 1">
              <a:extLst>
                <a:ext uri="{FF2B5EF4-FFF2-40B4-BE49-F238E27FC236}">
                  <a16:creationId xmlns:a16="http://schemas.microsoft.com/office/drawing/2014/main" xmlns="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그림 12">
              <a:extLst>
                <a:ext uri="{FF2B5EF4-FFF2-40B4-BE49-F238E27FC236}">
                  <a16:creationId xmlns:a16="http://schemas.microsoft.com/office/drawing/2014/main" xmlns="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4" name="그림 15">
              <a:extLst>
                <a:ext uri="{FF2B5EF4-FFF2-40B4-BE49-F238E27FC236}">
                  <a16:creationId xmlns:a16="http://schemas.microsoft.com/office/drawing/2014/main" xmlns="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5" name="직사각형 8">
            <a:extLst>
              <a:ext uri="{FF2B5EF4-FFF2-40B4-BE49-F238E27FC236}">
                <a16:creationId xmlns:a16="http://schemas.microsoft.com/office/drawing/2014/main" xmlns="" id="{4E8E885A-BD89-4767-A43B-2A7DA22CA83F}"/>
              </a:ext>
            </a:extLst>
          </p:cNvPr>
          <p:cNvSpPr/>
          <p:nvPr/>
        </p:nvSpPr>
        <p:spPr>
          <a:xfrm>
            <a:off x="1904716" y="339486"/>
            <a:ext cx="8035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소방서에서 하는 일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xmlns="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98375" cy="2748476"/>
            <a:chOff x="396275" y="2056641"/>
            <a:chExt cx="8798375" cy="2748476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xmlns="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xmlns="" id="{BEBF667C-7105-450C-9A02-7379E1D9AC6D}"/>
                </a:ext>
              </a:extLst>
            </p:cNvPr>
            <p:cNvSpPr/>
            <p:nvPr/>
          </p:nvSpPr>
          <p:spPr>
            <a:xfrm>
              <a:off x="1551164" y="4399234"/>
              <a:ext cx="7192368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1435C25-59FB-4D01-BBE7-388536D33CEE}"/>
                </a:ext>
              </a:extLst>
            </p:cNvPr>
            <p:cNvSpPr txBox="1"/>
            <p:nvPr/>
          </p:nvSpPr>
          <p:spPr>
            <a:xfrm>
              <a:off x="1072626" y="4310623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78" y="383783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8753240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F84BDFE-C0B8-4445-8DF5-E0AE1C20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35729BE2-BFDE-44B7-AA46-D60A2B7A5420}"/>
              </a:ext>
            </a:extLst>
          </p:cNvPr>
          <p:cNvSpPr/>
          <p:nvPr/>
        </p:nvSpPr>
        <p:spPr>
          <a:xfrm>
            <a:off x="951568" y="2745037"/>
            <a:ext cx="6094299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1.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소방기관 소개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 _ 4p</a:t>
            </a:r>
          </a:p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2.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화재진압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인명구조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,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응급처치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 _ 6p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3. 119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신고방법과 신고처리 과정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 _ 10p</a:t>
            </a:r>
          </a:p>
        </p:txBody>
      </p:sp>
      <p:sp>
        <p:nvSpPr>
          <p:cNvPr id="14" name="직사각형 7">
            <a:extLst>
              <a:ext uri="{FF2B5EF4-FFF2-40B4-BE49-F238E27FC236}">
                <a16:creationId xmlns="" xmlns:a16="http://schemas.microsoft.com/office/drawing/2014/main" id="{38FABAF0-FC26-4738-A180-0A1ED925DEA6}"/>
              </a:ext>
            </a:extLst>
          </p:cNvPr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C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ontents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 panose="040409050D0802020404" pitchFamily="82" charset="0"/>
              <a:ea typeface="나눔스퀘어 Bold"/>
            </a:endParaRPr>
          </a:p>
        </p:txBody>
      </p:sp>
      <p:sp>
        <p:nvSpPr>
          <p:cNvPr id="15" name="직사각형 5">
            <a:extLst>
              <a:ext uri="{FF2B5EF4-FFF2-40B4-BE49-F238E27FC236}">
                <a16:creationId xmlns="" xmlns:a16="http://schemas.microsoft.com/office/drawing/2014/main" id="{E3D5616A-11CB-44F8-8928-3E26AE24851D}"/>
              </a:ext>
            </a:extLst>
          </p:cNvPr>
          <p:cNvSpPr/>
          <p:nvPr/>
        </p:nvSpPr>
        <p:spPr>
          <a:xfrm>
            <a:off x="2692180" y="1712416"/>
            <a:ext cx="4547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소방서에서 하는 일</a:t>
            </a:r>
          </a:p>
        </p:txBody>
      </p:sp>
      <p:cxnSp>
        <p:nvCxnSpPr>
          <p:cNvPr id="17" name="직선 연결선 8">
            <a:extLst>
              <a:ext uri="{FF2B5EF4-FFF2-40B4-BE49-F238E27FC236}">
                <a16:creationId xmlns="" xmlns:a16="http://schemas.microsoft.com/office/drawing/2014/main" id="{36121AC1-B5F0-421D-A0D8-FA5E045CE765}"/>
              </a:ext>
            </a:extLst>
          </p:cNvPr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3B440F9-F70A-4370-B4F3-5A4F571D71BA}"/>
              </a:ext>
            </a:extLst>
          </p:cNvPr>
          <p:cNvSpPr txBox="1"/>
          <p:nvPr/>
        </p:nvSpPr>
        <p:spPr>
          <a:xfrm>
            <a:off x="2692180" y="1356099"/>
            <a:ext cx="19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4" name="그룹 20">
            <a:extLst>
              <a:ext uri="{FF2B5EF4-FFF2-40B4-BE49-F238E27FC236}">
                <a16:creationId xmlns="" xmlns:a16="http://schemas.microsoft.com/office/drawing/2014/main" id="{12AF1211-97CA-480A-BF4F-96E2CE8F13DC}"/>
              </a:ext>
            </a:extLst>
          </p:cNvPr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25" name="그림 26">
              <a:extLst>
                <a:ext uri="{FF2B5EF4-FFF2-40B4-BE49-F238E27FC236}">
                  <a16:creationId xmlns="" xmlns:a16="http://schemas.microsoft.com/office/drawing/2014/main" id="{A44EABFD-1FEE-4BF0-A2BA-4E1BE257C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6" name="그림 27">
              <a:extLst>
                <a:ext uri="{FF2B5EF4-FFF2-40B4-BE49-F238E27FC236}">
                  <a16:creationId xmlns="" xmlns:a16="http://schemas.microsoft.com/office/drawing/2014/main" id="{1ED974DD-973C-42C7-897E-A93BEB0E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7" name="그림 17">
            <a:extLst>
              <a:ext uri="{FF2B5EF4-FFF2-40B4-BE49-F238E27FC236}">
                <a16:creationId xmlns="" xmlns:a16="http://schemas.microsoft.com/office/drawing/2014/main" id="{D26C038D-C0CA-48A5-99FF-C050C98D9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8" name="그림 18">
            <a:extLst>
              <a:ext uri="{FF2B5EF4-FFF2-40B4-BE49-F238E27FC236}">
                <a16:creationId xmlns="" xmlns:a16="http://schemas.microsoft.com/office/drawing/2014/main" id="{0BBE7BAE-72AB-4857-827A-E5D48A4E911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F01F00-5573-44C3-A5D5-5F6F35A0C7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0462" y="3724792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2">
            <a:extLst>
              <a:ext uri="{FF2B5EF4-FFF2-40B4-BE49-F238E27FC236}">
                <a16:creationId xmlns="" xmlns:a16="http://schemas.microsoft.com/office/drawing/2014/main" id="{C7610CCA-A142-4AAD-A035-A23E5A339FD5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4">
            <a:extLst>
              <a:ext uri="{FF2B5EF4-FFF2-40B4-BE49-F238E27FC236}">
                <a16:creationId xmlns="" xmlns:a16="http://schemas.microsoft.com/office/drawing/2014/main" id="{6234F7B1-ECBA-4F92-B811-D2AEB528D1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="" xmlns:a16="http://schemas.microsoft.com/office/drawing/2014/main" id="{ABC4A22B-C59D-4334-B696-42F2C6EAB3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77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E5BA07-D933-40D4-BD0B-4A57FEDB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직사각형 8">
            <a:extLst>
              <a:ext uri="{FF2B5EF4-FFF2-40B4-BE49-F238E27FC236}">
                <a16:creationId xmlns="" xmlns:a16="http://schemas.microsoft.com/office/drawing/2014/main" id="{2643C7E5-5A48-4E30-9F91-3843C503B567}"/>
              </a:ext>
            </a:extLst>
          </p:cNvPr>
          <p:cNvSpPr/>
          <p:nvPr/>
        </p:nvSpPr>
        <p:spPr>
          <a:xfrm>
            <a:off x="2059110" y="28830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소방서에서 하는 일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2281D0-A291-41B9-B803-BAD099C674C1}"/>
              </a:ext>
            </a:extLst>
          </p:cNvPr>
          <p:cNvSpPr/>
          <p:nvPr/>
        </p:nvSpPr>
        <p:spPr>
          <a:xfrm>
            <a:off x="418216" y="319512"/>
            <a:ext cx="1556888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="" xmlns:a16="http://schemas.microsoft.com/office/drawing/2014/main" id="{6CF2A949-5D22-4D86-B9D2-CA75DBF727EE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17">
            <a:extLst>
              <a:ext uri="{FF2B5EF4-FFF2-40B4-BE49-F238E27FC236}">
                <a16:creationId xmlns="" xmlns:a16="http://schemas.microsoft.com/office/drawing/2014/main" id="{86501F29-2956-4DAB-9C40-2F10EB295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="" xmlns:a16="http://schemas.microsoft.com/office/drawing/2014/main" id="{6E01823B-3CDD-4A19-B947-F55B8E9F099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3" name="그림 19">
            <a:extLst>
              <a:ext uri="{FF2B5EF4-FFF2-40B4-BE49-F238E27FC236}">
                <a16:creationId xmlns="" xmlns:a16="http://schemas.microsoft.com/office/drawing/2014/main" id="{6F7A8304-81B7-4E69-93BD-20B223E6FFC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4" name="그림 20">
            <a:extLst>
              <a:ext uri="{FF2B5EF4-FFF2-40B4-BE49-F238E27FC236}">
                <a16:creationId xmlns="" xmlns:a16="http://schemas.microsoft.com/office/drawing/2014/main" id="{2B23AB06-A520-40AE-8379-C80C62ACD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7" name="그림 8">
            <a:extLst>
              <a:ext uri="{FF2B5EF4-FFF2-40B4-BE49-F238E27FC236}">
                <a16:creationId xmlns="" xmlns:a16="http://schemas.microsoft.com/office/drawing/2014/main" id="{A074FF0E-62B3-4BDE-A6A5-157FCDFCE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712265" y="477073"/>
            <a:ext cx="6044260" cy="6149975"/>
          </a:xfrm>
          <a:prstGeom prst="rect">
            <a:avLst/>
          </a:prstGeom>
        </p:spPr>
      </p:pic>
      <p:sp>
        <p:nvSpPr>
          <p:cNvPr id="19" name="직사각형 1">
            <a:extLst>
              <a:ext uri="{FF2B5EF4-FFF2-40B4-BE49-F238E27FC236}">
                <a16:creationId xmlns="" xmlns:a16="http://schemas.microsoft.com/office/drawing/2014/main" id="{5B99C11A-1945-4E12-ADF5-6D3D856CE29B}"/>
              </a:ext>
            </a:extLst>
          </p:cNvPr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="" xmlns:a16="http://schemas.microsoft.com/office/drawing/2014/main" id="{BA92D97A-6535-4172-ABFE-BDEE359E7E7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</p:spPr>
      </p:pic>
      <p:pic>
        <p:nvPicPr>
          <p:cNvPr id="21" name="그림 15">
            <a:extLst>
              <a:ext uri="{FF2B5EF4-FFF2-40B4-BE49-F238E27FC236}">
                <a16:creationId xmlns="" xmlns:a16="http://schemas.microsoft.com/office/drawing/2014/main" id="{51C8B456-CE07-4909-AC3A-C578A964F8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709050"/>
            <a:ext cx="1427928" cy="5621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250BCA1-A35C-4E2E-9102-68065B03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6374" y="635834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3" name="2020 소방청 취약계층 여성편 01화 소방서에서 하는 일">
            <a:hlinkClick r:id="" action="ppaction://media"/>
            <a:extLst>
              <a:ext uri="{FF2B5EF4-FFF2-40B4-BE49-F238E27FC236}">
                <a16:creationId xmlns="" xmlns:a16="http://schemas.microsoft.com/office/drawing/2014/main" id="{1C2AEEE3-B7CC-4D90-A01E-CC31C1BC3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3571" y="1552089"/>
            <a:ext cx="5506548" cy="34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A6B0E79-58A5-42A8-8255-03AFBB94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05E8DC2-39D7-4B63-A19F-A3B792E91C09}"/>
              </a:ext>
            </a:extLst>
          </p:cNvPr>
          <p:cNvGrpSpPr/>
          <p:nvPr/>
        </p:nvGrpSpPr>
        <p:grpSpPr>
          <a:xfrm>
            <a:off x="1459280" y="1530792"/>
            <a:ext cx="4806573" cy="1569660"/>
            <a:chOff x="1250115" y="1956756"/>
            <a:chExt cx="4806573" cy="1569660"/>
          </a:xfrm>
        </p:grpSpPr>
        <p:sp>
          <p:nvSpPr>
            <p:cNvPr id="8" name="직사각형 7">
              <a:extLst>
                <a:ext uri="{FF2B5EF4-FFF2-40B4-BE49-F238E27FC236}">
                  <a16:creationId xmlns="" xmlns:a16="http://schemas.microsoft.com/office/drawing/2014/main" id="{ED85C55C-D0D5-47BA-BF9D-5F17663E3DAE}"/>
                </a:ext>
              </a:extLst>
            </p:cNvPr>
            <p:cNvSpPr/>
            <p:nvPr/>
          </p:nvSpPr>
          <p:spPr>
            <a:xfrm>
              <a:off x="3061516" y="1956756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8C591497-921C-415D-8CCD-1CB4D4254C01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="" xmlns:a16="http://schemas.microsoft.com/office/drawing/2014/main" id="{DF0E655C-7B35-444F-832A-E70B3633E7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" name="직선 연결선 10">
                <a:extLst>
                  <a:ext uri="{FF2B5EF4-FFF2-40B4-BE49-F238E27FC236}">
                    <a16:creationId xmlns="" xmlns:a16="http://schemas.microsoft.com/office/drawing/2014/main" id="{4C435CB2-E86F-4E3C-B2CD-A135A972DF4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="" xmlns:a16="http://schemas.microsoft.com/office/drawing/2014/main" id="{E8A83F0C-AC47-42F5-B5B8-9340607F6F36}"/>
              </a:ext>
            </a:extLst>
          </p:cNvPr>
          <p:cNvGrpSpPr/>
          <p:nvPr/>
        </p:nvGrpSpPr>
        <p:grpSpPr>
          <a:xfrm>
            <a:off x="1322798" y="4325592"/>
            <a:ext cx="4806573" cy="1569660"/>
            <a:chOff x="1250115" y="4750421"/>
            <a:chExt cx="4806573" cy="1569660"/>
          </a:xfrm>
        </p:grpSpPr>
        <p:sp>
          <p:nvSpPr>
            <p:cNvPr id="13" name="직사각형 12">
              <a:extLst>
                <a:ext uri="{FF2B5EF4-FFF2-40B4-BE49-F238E27FC236}">
                  <a16:creationId xmlns="" xmlns:a16="http://schemas.microsoft.com/office/drawing/2014/main" id="{C0D350FF-5EAE-4088-A6B1-604B9947B138}"/>
                </a:ext>
              </a:extLst>
            </p:cNvPr>
            <p:cNvSpPr/>
            <p:nvPr/>
          </p:nvSpPr>
          <p:spPr>
            <a:xfrm flipV="1">
              <a:off x="3124337" y="475042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="" xmlns:a16="http://schemas.microsoft.com/office/drawing/2014/main" id="{38756C12-DF7C-4878-99B4-882E476FAE45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>
                <a:extLst>
                  <a:ext uri="{FF2B5EF4-FFF2-40B4-BE49-F238E27FC236}">
                    <a16:creationId xmlns="" xmlns:a16="http://schemas.microsoft.com/office/drawing/2014/main" id="{BF7DEA83-1BBE-44AD-A719-98722E06C0E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="" xmlns:a16="http://schemas.microsoft.com/office/drawing/2014/main" id="{BBFA1AAB-0F9D-4DBE-A7FE-CBCA0A5D4FE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4996C9CC-D97D-4540-B393-BE7558630BDB}"/>
              </a:ext>
            </a:extLst>
          </p:cNvPr>
          <p:cNvSpPr/>
          <p:nvPr/>
        </p:nvSpPr>
        <p:spPr>
          <a:xfrm>
            <a:off x="1313792" y="2345405"/>
            <a:ext cx="497247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solidFill>
                  <a:schemeClr val="tx1"/>
                </a:solidFill>
                <a:latin typeface="+mn-ea"/>
              </a:rPr>
              <a:t>국가 안전의 핵심기관</a:t>
            </a:r>
            <a:r>
              <a:rPr lang="en-US" altLang="ko-KR" sz="2000" b="1" spc="-130" dirty="0">
                <a:solidFill>
                  <a:schemeClr val="tx1"/>
                </a:solidFill>
                <a:latin typeface="+mn-ea"/>
              </a:rPr>
              <a:t>,  </a:t>
            </a:r>
            <a:r>
              <a:rPr lang="ko-KR" altLang="en-US" sz="2500" b="1" spc="-130" dirty="0">
                <a:solidFill>
                  <a:srgbClr val="FF0000"/>
                </a:solidFill>
                <a:latin typeface="+mn-ea"/>
              </a:rPr>
              <a:t>소방</a:t>
            </a:r>
            <a:endParaRPr lang="ko-KR" altLang="en-US" sz="2500" b="1" spc="-13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A6FCB69C-9439-457B-AC38-635C0C16A61E}"/>
              </a:ext>
            </a:extLst>
          </p:cNvPr>
          <p:cNvSpPr/>
          <p:nvPr/>
        </p:nvSpPr>
        <p:spPr>
          <a:xfrm>
            <a:off x="1325116" y="2985391"/>
            <a:ext cx="4972473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500" b="1" spc="-130" dirty="0">
                <a:solidFill>
                  <a:srgbClr val="0070C0"/>
                </a:solidFill>
                <a:latin typeface="+mn-ea"/>
              </a:rPr>
              <a:t>엄격한 훈련과</a:t>
            </a:r>
            <a:endParaRPr lang="en-US" altLang="ko-KR" sz="1500" b="1" spc="-130" dirty="0">
              <a:solidFill>
                <a:srgbClr val="0070C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b="1" spc="-130" dirty="0">
                <a:solidFill>
                  <a:srgbClr val="0070C0"/>
                </a:solidFill>
                <a:latin typeface="+mn-ea"/>
              </a:rPr>
              <a:t>고도의 전문기술을 연마한 안전전문가</a:t>
            </a:r>
          </a:p>
        </p:txBody>
      </p:sp>
      <p:sp>
        <p:nvSpPr>
          <p:cNvPr id="24" name="AutoShape 2" descr="소방차 png 이미지 검색결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6" name="직사각형 8">
            <a:extLst>
              <a:ext uri="{FF2B5EF4-FFF2-40B4-BE49-F238E27FC236}">
                <a16:creationId xmlns="" xmlns:a16="http://schemas.microsoft.com/office/drawing/2014/main" id="{8C1FD7F8-BC30-4DBE-A2B7-1B1FD364DCBE}"/>
              </a:ext>
            </a:extLst>
          </p:cNvPr>
          <p:cNvSpPr/>
          <p:nvPr/>
        </p:nvSpPr>
        <p:spPr>
          <a:xfrm>
            <a:off x="-490284" y="309107"/>
            <a:ext cx="525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소방기관 소개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6369AE59-18C3-484B-8797-9322490CC30A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28" name="그룹 6">
            <a:extLst>
              <a:ext uri="{FF2B5EF4-FFF2-40B4-BE49-F238E27FC236}">
                <a16:creationId xmlns="" xmlns:a16="http://schemas.microsoft.com/office/drawing/2014/main" id="{03E0669E-3B6D-4B04-9BE6-DDD1CC01BC72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31" name="그림 18">
              <a:extLst>
                <a:ext uri="{FF2B5EF4-FFF2-40B4-BE49-F238E27FC236}">
                  <a16:creationId xmlns="" xmlns:a16="http://schemas.microsoft.com/office/drawing/2014/main" id="{E2B27CEA-5C42-420A-BC0B-3B88FA99E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2" name="그림 19">
              <a:extLst>
                <a:ext uri="{FF2B5EF4-FFF2-40B4-BE49-F238E27FC236}">
                  <a16:creationId xmlns="" xmlns:a16="http://schemas.microsoft.com/office/drawing/2014/main" id="{6BA4C135-B493-4BA5-BF41-380901C0C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3" name="그림 17">
            <a:extLst>
              <a:ext uri="{FF2B5EF4-FFF2-40B4-BE49-F238E27FC236}">
                <a16:creationId xmlns="" xmlns:a16="http://schemas.microsoft.com/office/drawing/2014/main" id="{FDC245FC-7255-45E8-85BF-4A1E0AA92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4" name="그림 18">
            <a:extLst>
              <a:ext uri="{FF2B5EF4-FFF2-40B4-BE49-F238E27FC236}">
                <a16:creationId xmlns="" xmlns:a16="http://schemas.microsoft.com/office/drawing/2014/main" id="{30725472-8378-48C0-BA48-A0349387486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03" y="1351567"/>
            <a:ext cx="4695008" cy="467151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325116" y="3753789"/>
            <a:ext cx="4949825" cy="11006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화재 뿐만 아니라 우리의 일상에 일어나는 모든 사고에 대응</a:t>
            </a:r>
            <a:endParaRPr lang="en-US" altLang="ko-KR" sz="1400" b="1" dirty="0"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각종 재난으로부터 우리의 가족과 이웃을 지키는</a:t>
            </a:r>
            <a:endParaRPr lang="en-US" altLang="ko-KR" sz="1400" b="1" dirty="0"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안전의 동반자</a:t>
            </a:r>
            <a:endParaRPr lang="en-US" altLang="ko-KR" b="1" dirty="0">
              <a:latin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0083269-0670-4C84-B53A-662306421426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6" name="직사각형 1">
              <a:extLst>
                <a:ext uri="{FF2B5EF4-FFF2-40B4-BE49-F238E27FC236}">
                  <a16:creationId xmlns="" xmlns:a16="http://schemas.microsoft.com/office/drawing/2014/main" id="{81F42F2D-354B-4C1D-A5CB-D842F15CBF46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그림 12">
              <a:extLst>
                <a:ext uri="{FF2B5EF4-FFF2-40B4-BE49-F238E27FC236}">
                  <a16:creationId xmlns="" xmlns:a16="http://schemas.microsoft.com/office/drawing/2014/main" id="{EF9F63E9-AC6A-4D61-B343-4B0DE061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0" name="그림 15">
              <a:extLst>
                <a:ext uri="{FF2B5EF4-FFF2-40B4-BE49-F238E27FC236}">
                  <a16:creationId xmlns="" xmlns:a16="http://schemas.microsoft.com/office/drawing/2014/main" id="{E4D85E62-A4D4-4EA0-9BBE-F400614B6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9" name="Slide Number Placeholder 3">
            <a:extLst>
              <a:ext uri="{FF2B5EF4-FFF2-40B4-BE49-F238E27FC236}">
                <a16:creationId xmlns="" xmlns:a16="http://schemas.microsoft.com/office/drawing/2014/main" id="{8BC5C772-3642-4C61-AED1-6CE69709C340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348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0FDC34D-DD34-479C-94E3-676A3008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4" name="AutoShape 2" descr="소방차 png 이미지 검색결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5" y="1947426"/>
            <a:ext cx="2562353" cy="191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rcRect r="8420"/>
          <a:stretch/>
        </p:blipFill>
        <p:spPr>
          <a:xfrm>
            <a:off x="3789313" y="1939037"/>
            <a:ext cx="2559300" cy="191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rcRect r="2476"/>
          <a:stretch/>
        </p:blipFill>
        <p:spPr>
          <a:xfrm>
            <a:off x="6758208" y="1959147"/>
            <a:ext cx="2547546" cy="191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그룹 1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25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26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0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34" name="직사각형 33">
            <a:extLst>
              <a:ext uri="{FF2B5EF4-FFF2-40B4-BE49-F238E27FC236}">
                <a16:creationId xmlns="" xmlns:a16="http://schemas.microsoft.com/office/drawing/2014/main" id="{36DF111E-CC77-4BF4-9EF5-68E567BAAEE5}"/>
              </a:ext>
            </a:extLst>
          </p:cNvPr>
          <p:cNvSpPr/>
          <p:nvPr/>
        </p:nvSpPr>
        <p:spPr>
          <a:xfrm>
            <a:off x="878449" y="4265829"/>
            <a:ext cx="8162913" cy="103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30" dirty="0">
                <a:solidFill>
                  <a:schemeClr val="tx1"/>
                </a:solidFill>
                <a:latin typeface="+mn-ea"/>
              </a:rPr>
              <a:t>한시도 긴장을 늦추지 않고 </a:t>
            </a:r>
            <a:r>
              <a:rPr lang="ko-KR" altLang="en-US" sz="2000" b="1" spc="-13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신속한 대처</a:t>
            </a:r>
            <a:r>
              <a:rPr lang="ko-KR" altLang="en-US" b="1" spc="-130" dirty="0">
                <a:solidFill>
                  <a:schemeClr val="tx1"/>
                </a:solidFill>
                <a:latin typeface="+mn-ea"/>
              </a:rPr>
              <a:t>로 초기대응에 최선을 다하고 있으며</a:t>
            </a:r>
            <a:r>
              <a:rPr lang="en-US" altLang="ko-KR" b="1" spc="-130" dirty="0">
                <a:solidFill>
                  <a:schemeClr val="tx1"/>
                </a:solidFill>
                <a:latin typeface="+mn-ea"/>
              </a:rPr>
              <a:t>,</a:t>
            </a:r>
            <a:r>
              <a:rPr lang="ko-KR" altLang="en-US" b="1" spc="-130" dirty="0">
                <a:solidFill>
                  <a:schemeClr val="tx1"/>
                </a:solidFill>
                <a:latin typeface="+mn-ea"/>
              </a:rPr>
              <a:t> </a:t>
            </a:r>
            <a:endParaRPr lang="en-US" altLang="ko-KR" b="1" spc="-13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b="1" u="sng" spc="-130" dirty="0">
                <a:solidFill>
                  <a:srgbClr val="FF0000"/>
                </a:solidFill>
                <a:latin typeface="+mn-ea"/>
              </a:rPr>
              <a:t>“</a:t>
            </a:r>
            <a:r>
              <a:rPr lang="ko-KR" altLang="en-US" sz="2400" b="1" u="sng" spc="-130" dirty="0">
                <a:solidFill>
                  <a:srgbClr val="FF0000"/>
                </a:solidFill>
                <a:latin typeface="+mn-ea"/>
              </a:rPr>
              <a:t>국민과 국가의 안전을 지킨다</a:t>
            </a:r>
            <a:r>
              <a:rPr lang="en-US" altLang="ko-KR" sz="2400" b="1" u="sng" spc="-130" dirty="0">
                <a:solidFill>
                  <a:srgbClr val="FF0000"/>
                </a:solidFill>
                <a:latin typeface="+mn-ea"/>
              </a:rPr>
              <a:t>”</a:t>
            </a:r>
            <a:r>
              <a:rPr lang="ko-KR" altLang="en-US" b="1" spc="-130" dirty="0">
                <a:solidFill>
                  <a:schemeClr val="tx1"/>
                </a:solidFill>
                <a:latin typeface="+mn-ea"/>
              </a:rPr>
              <a:t>는 신념으로  활동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6D94AD2-5C05-430D-884D-56509A770812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20" name="직사각형 1">
              <a:extLst>
                <a:ext uri="{FF2B5EF4-FFF2-40B4-BE49-F238E27FC236}">
                  <a16:creationId xmlns="" xmlns:a16="http://schemas.microsoft.com/office/drawing/2014/main" id="{607A7B0C-7CE9-468F-B72E-E1E4C4619DD6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그림 12">
              <a:extLst>
                <a:ext uri="{FF2B5EF4-FFF2-40B4-BE49-F238E27FC236}">
                  <a16:creationId xmlns="" xmlns:a16="http://schemas.microsoft.com/office/drawing/2014/main" id="{15776D97-0997-4FD7-B5D0-69B4A76E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22" name="그림 15">
              <a:extLst>
                <a:ext uri="{FF2B5EF4-FFF2-40B4-BE49-F238E27FC236}">
                  <a16:creationId xmlns="" xmlns:a16="http://schemas.microsoft.com/office/drawing/2014/main" id="{F53492A0-BB5D-4920-89B4-09AEA0FF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3" name="직사각형 8">
            <a:extLst>
              <a:ext uri="{FF2B5EF4-FFF2-40B4-BE49-F238E27FC236}">
                <a16:creationId xmlns="" xmlns:a16="http://schemas.microsoft.com/office/drawing/2014/main" id="{DD35BE66-708B-4F67-9545-DA1E620F8D55}"/>
              </a:ext>
            </a:extLst>
          </p:cNvPr>
          <p:cNvSpPr/>
          <p:nvPr/>
        </p:nvSpPr>
        <p:spPr>
          <a:xfrm>
            <a:off x="-490284" y="309107"/>
            <a:ext cx="525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소방기관 소개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F064DB8-DFEB-4331-A72C-E9D57AD2688C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8" name="Slide Number Placeholder 3">
            <a:extLst>
              <a:ext uri="{FF2B5EF4-FFF2-40B4-BE49-F238E27FC236}">
                <a16:creationId xmlns="" xmlns:a16="http://schemas.microsoft.com/office/drawing/2014/main" id="{D651BFB6-CCF8-4E9A-86C9-6CAD262422A9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63019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3"/>
            <a:ext cx="9897192" cy="6875463"/>
          </a:xfrm>
          <a:prstGeom prst="rect">
            <a:avLst/>
          </a:prstGeom>
        </p:spPr>
      </p:pic>
      <p:sp>
        <p:nvSpPr>
          <p:cNvPr id="25" name="직사각형 8">
            <a:extLst>
              <a:ext uri="{FF2B5EF4-FFF2-40B4-BE49-F238E27FC236}">
                <a16:creationId xmlns="" xmlns:a16="http://schemas.microsoft.com/office/drawing/2014/main" id="{A4B48569-5C50-4040-B479-9DAFAE82C90C}"/>
              </a:ext>
            </a:extLst>
          </p:cNvPr>
          <p:cNvSpPr/>
          <p:nvPr/>
        </p:nvSpPr>
        <p:spPr>
          <a:xfrm>
            <a:off x="990069" y="293511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FD72516-19CB-47CC-8C5B-43DCA1C4F6EB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8" y="4104000"/>
            <a:ext cx="3189860" cy="212763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8" y="1561293"/>
            <a:ext cx="3189860" cy="2124881"/>
          </a:xfrm>
          <a:prstGeom prst="rect">
            <a:avLst/>
          </a:prstGeom>
        </p:spPr>
      </p:pic>
      <p:sp>
        <p:nvSpPr>
          <p:cNvPr id="51" name="Shape 54">
            <a:extLst>
              <a:ext uri="{FF2B5EF4-FFF2-40B4-BE49-F238E27FC236}">
                <a16:creationId xmlns="" xmlns:a16="http://schemas.microsoft.com/office/drawing/2014/main" id="{BE97C330-E1B0-41C1-8391-E4A53323E8A0}"/>
              </a:ext>
            </a:extLst>
          </p:cNvPr>
          <p:cNvSpPr/>
          <p:nvPr/>
        </p:nvSpPr>
        <p:spPr>
          <a:xfrm>
            <a:off x="1080000" y="1498356"/>
            <a:ext cx="1483283" cy="313667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sz="1200" b="1">
                <a:solidFill>
                  <a:srgbClr val="FFFFFF"/>
                </a:solidFill>
              </a:defRPr>
            </a:pPr>
            <a:endParaRPr lang="ko-KR" altLang="en-US" sz="1200" b="1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99186" y="1489435"/>
            <a:ext cx="84491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</a:p>
        </p:txBody>
      </p:sp>
      <p:sp>
        <p:nvSpPr>
          <p:cNvPr id="54" name="Shape 54">
            <a:extLst>
              <a:ext uri="{FF2B5EF4-FFF2-40B4-BE49-F238E27FC236}">
                <a16:creationId xmlns="" xmlns:a16="http://schemas.microsoft.com/office/drawing/2014/main" id="{DD9775C4-21DA-4994-9790-8BA0378B9B81}"/>
              </a:ext>
            </a:extLst>
          </p:cNvPr>
          <p:cNvSpPr/>
          <p:nvPr/>
        </p:nvSpPr>
        <p:spPr>
          <a:xfrm>
            <a:off x="1112398" y="3903229"/>
            <a:ext cx="1483283" cy="313667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sz="1200" b="1">
                <a:solidFill>
                  <a:srgbClr val="FFFFFF"/>
                </a:solidFill>
              </a:defRPr>
            </a:pPr>
            <a:endParaRPr lang="ko-KR" altLang="en-US" sz="1200" b="1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99186" y="3879079"/>
            <a:ext cx="832643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0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695AC21-A39E-4F68-8CEB-76EA81D75858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36" name="직사각형 1">
              <a:extLst>
                <a:ext uri="{FF2B5EF4-FFF2-40B4-BE49-F238E27FC236}">
                  <a16:creationId xmlns="" xmlns:a16="http://schemas.microsoft.com/office/drawing/2014/main" id="{9FD78B88-EA0D-4891-AA2C-EC25F25A72C5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그림 12">
              <a:extLst>
                <a:ext uri="{FF2B5EF4-FFF2-40B4-BE49-F238E27FC236}">
                  <a16:creationId xmlns="" xmlns:a16="http://schemas.microsoft.com/office/drawing/2014/main" id="{527BED74-ACD8-4383-9001-F411623F0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38" name="그림 15">
              <a:extLst>
                <a:ext uri="{FF2B5EF4-FFF2-40B4-BE49-F238E27FC236}">
                  <a16:creationId xmlns="" xmlns:a16="http://schemas.microsoft.com/office/drawing/2014/main" id="{29898A36-C7BD-4B20-BB03-3CE1D679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39" name="Slide Number Placeholder 3">
            <a:extLst>
              <a:ext uri="{FF2B5EF4-FFF2-40B4-BE49-F238E27FC236}">
                <a16:creationId xmlns="" xmlns:a16="http://schemas.microsoft.com/office/drawing/2014/main" id="{AAEB4269-8A9C-440F-BDC6-220544D655D2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56" name="직사각형 19">
            <a:extLst>
              <a:ext uri="{FF2B5EF4-FFF2-40B4-BE49-F238E27FC236}">
                <a16:creationId xmlns="" xmlns:a16="http://schemas.microsoft.com/office/drawing/2014/main" id="{B239DF84-AD4F-4AA2-82C9-F4C17492A6ED}"/>
              </a:ext>
            </a:extLst>
          </p:cNvPr>
          <p:cNvSpPr/>
          <p:nvPr/>
        </p:nvSpPr>
        <p:spPr>
          <a:xfrm>
            <a:off x="5223913" y="1776391"/>
            <a:ext cx="258793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ko-KR" altLang="en-US" sz="20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altLang="en-US" sz="2000" b="1" kern="0" spc="-77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  <a:endParaRPr lang="en-US" altLang="ko-KR" sz="2000" b="1" kern="0" spc="-77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안전 교육 및 홍보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소방시설 조사 및 점검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 캠페인 등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27" name="직사각형 19">
            <a:extLst>
              <a:ext uri="{FF2B5EF4-FFF2-40B4-BE49-F238E27FC236}">
                <a16:creationId xmlns="" xmlns:a16="http://schemas.microsoft.com/office/drawing/2014/main" id="{B239DF84-AD4F-4AA2-82C9-F4C17492A6ED}"/>
              </a:ext>
            </a:extLst>
          </p:cNvPr>
          <p:cNvSpPr/>
          <p:nvPr/>
        </p:nvSpPr>
        <p:spPr>
          <a:xfrm>
            <a:off x="5204274" y="4114158"/>
            <a:ext cx="49412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ko-KR" altLang="en-US" sz="20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altLang="en-US" sz="2000" b="1" kern="0" spc="-77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  <a:endParaRPr lang="en-US" altLang="ko-KR" sz="2000" b="1" kern="0" spc="-77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불로 인한 모든 재난에 대응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고도의 훈련된 인력과 최첨단 장비 사용</a:t>
            </a:r>
          </a:p>
        </p:txBody>
      </p:sp>
      <p:sp>
        <p:nvSpPr>
          <p:cNvPr id="40" name="다이아몬드 27">
            <a:extLst>
              <a:ext uri="{FF2B5EF4-FFF2-40B4-BE49-F238E27FC236}">
                <a16:creationId xmlns=""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4991732" y="196040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다이아몬드 27">
            <a:extLst>
              <a:ext uri="{FF2B5EF4-FFF2-40B4-BE49-F238E27FC236}">
                <a16:creationId xmlns="" xmlns:a16="http://schemas.microsoft.com/office/drawing/2014/main" id="{CFEFD8AD-923B-4D54-914A-EA0A8A814332}"/>
              </a:ext>
            </a:extLst>
          </p:cNvPr>
          <p:cNvSpPr/>
          <p:nvPr/>
        </p:nvSpPr>
        <p:spPr>
          <a:xfrm>
            <a:off x="4957924" y="430712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3438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3"/>
            <a:ext cx="9897192" cy="68754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FD72516-19CB-47CC-8C5B-43DCA1C4F6EB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6" name="직사각형 19">
            <a:extLst>
              <a:ext uri="{FF2B5EF4-FFF2-40B4-BE49-F238E27FC236}">
                <a16:creationId xmlns="" xmlns:a16="http://schemas.microsoft.com/office/drawing/2014/main" id="{B239DF84-AD4F-4AA2-82C9-F4C17492A6ED}"/>
              </a:ext>
            </a:extLst>
          </p:cNvPr>
          <p:cNvSpPr/>
          <p:nvPr/>
        </p:nvSpPr>
        <p:spPr>
          <a:xfrm>
            <a:off x="5189959" y="1663047"/>
            <a:ext cx="38803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ko-KR" altLang="en-US" sz="20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altLang="en-US" sz="2000" b="1" kern="0" spc="-77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구조</a:t>
            </a:r>
            <a:endParaRPr lang="en-US" altLang="ko-KR" sz="2000" b="1" kern="0" spc="-77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사고나 재난으로 위험에 처한 사람 구조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산악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,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수난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,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항공 구조</a:t>
            </a:r>
          </a:p>
        </p:txBody>
      </p:sp>
      <p:sp>
        <p:nvSpPr>
          <p:cNvPr id="27" name="직사각형 19">
            <a:extLst>
              <a:ext uri="{FF2B5EF4-FFF2-40B4-BE49-F238E27FC236}">
                <a16:creationId xmlns="" xmlns:a16="http://schemas.microsoft.com/office/drawing/2014/main" id="{B239DF84-AD4F-4AA2-82C9-F4C17492A6ED}"/>
              </a:ext>
            </a:extLst>
          </p:cNvPr>
          <p:cNvSpPr/>
          <p:nvPr/>
        </p:nvSpPr>
        <p:spPr>
          <a:xfrm>
            <a:off x="5189959" y="4465788"/>
            <a:ext cx="44720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ko-KR" altLang="en-US" sz="20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altLang="en-US" sz="2000" b="1" kern="0" spc="-77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생활안전</a:t>
            </a:r>
            <a:endParaRPr lang="en-US" altLang="ko-KR" sz="2000" b="1" kern="0" spc="-77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소방시설 오작동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.</a:t>
            </a: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유해동물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뱀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,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말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,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멧돼지 등</a:t>
            </a: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처리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675222"/>
            <a:ext cx="3382943" cy="212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Shape 54">
            <a:extLst>
              <a:ext uri="{FF2B5EF4-FFF2-40B4-BE49-F238E27FC236}">
                <a16:creationId xmlns="" xmlns:a16="http://schemas.microsoft.com/office/drawing/2014/main" id="{BE97C330-E1B0-41C1-8391-E4A53323E8A0}"/>
              </a:ext>
            </a:extLst>
          </p:cNvPr>
          <p:cNvSpPr/>
          <p:nvPr/>
        </p:nvSpPr>
        <p:spPr>
          <a:xfrm>
            <a:off x="1046444" y="1498356"/>
            <a:ext cx="1483283" cy="313667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sz="1200" b="1">
                <a:solidFill>
                  <a:srgbClr val="FFFFFF"/>
                </a:solidFill>
              </a:defRPr>
            </a:pPr>
            <a:endParaRPr lang="ko-KR" altLang="en-US" sz="1200" b="1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18021" y="1497293"/>
            <a:ext cx="92335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구조 구급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9" y="4081644"/>
            <a:ext cx="3382943" cy="2125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Shape 54">
            <a:extLst>
              <a:ext uri="{FF2B5EF4-FFF2-40B4-BE49-F238E27FC236}">
                <a16:creationId xmlns="" xmlns:a16="http://schemas.microsoft.com/office/drawing/2014/main" id="{DD9775C4-21DA-4994-9790-8BA0378B9B81}"/>
              </a:ext>
            </a:extLst>
          </p:cNvPr>
          <p:cNvSpPr/>
          <p:nvPr/>
        </p:nvSpPr>
        <p:spPr>
          <a:xfrm>
            <a:off x="1080000" y="3904778"/>
            <a:ext cx="1483283" cy="313667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sz="1200" b="1">
                <a:solidFill>
                  <a:srgbClr val="FFFFFF"/>
                </a:solidFill>
              </a:defRPr>
            </a:pPr>
            <a:endParaRPr lang="ko-KR" altLang="en-US" sz="1200" b="1" kern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50065" y="3896389"/>
            <a:ext cx="840971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생활 안전</a:t>
            </a:r>
          </a:p>
        </p:txBody>
      </p:sp>
      <p:sp>
        <p:nvSpPr>
          <p:cNvPr id="31" name="직사각형 19">
            <a:extLst>
              <a:ext uri="{FF2B5EF4-FFF2-40B4-BE49-F238E27FC236}">
                <a16:creationId xmlns="" xmlns:a16="http://schemas.microsoft.com/office/drawing/2014/main" id="{B239DF84-AD4F-4AA2-82C9-F4C17492A6ED}"/>
              </a:ext>
            </a:extLst>
          </p:cNvPr>
          <p:cNvSpPr/>
          <p:nvPr/>
        </p:nvSpPr>
        <p:spPr>
          <a:xfrm>
            <a:off x="5189959" y="3103325"/>
            <a:ext cx="40396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ko-KR" altLang="en-US" sz="20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altLang="en-US" sz="2000" b="1" kern="0" spc="-77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구급</a:t>
            </a:r>
            <a:endParaRPr lang="en-US" altLang="ko-KR" sz="2000" b="1" kern="0" spc="-77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아프거나 다친 사람에게 병원 전 응급처치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algn="just" defTabSz="914459" hangingPunct="0">
              <a:lnSpc>
                <a:spcPct val="150000"/>
              </a:lnSpc>
              <a:spcAft>
                <a:spcPct val="0"/>
              </a:spcAft>
              <a:defRPr lang="ko-KR" altLang="en-US"/>
            </a:pPr>
            <a:r>
              <a:rPr lang="en-US" altLang="ko-KR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- </a:t>
            </a:r>
            <a:r>
              <a:rPr lang="ko-KR" altLang="en-US" sz="1600" b="1" kern="0" spc="-7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응급상황에 맞는 병원으로 이송</a:t>
            </a:r>
            <a:endParaRPr lang="en-US" altLang="ko-KR" sz="1600" b="1" kern="0" spc="-77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3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7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8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4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6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39" name="직사각형 8">
            <a:extLst>
              <a:ext uri="{FF2B5EF4-FFF2-40B4-BE49-F238E27FC236}">
                <a16:creationId xmlns="" xmlns:a16="http://schemas.microsoft.com/office/drawing/2014/main" id="{A4B48569-5C50-4040-B479-9DAFAE82C90C}"/>
              </a:ext>
            </a:extLst>
          </p:cNvPr>
          <p:cNvSpPr/>
          <p:nvPr/>
        </p:nvSpPr>
        <p:spPr>
          <a:xfrm>
            <a:off x="852051" y="325596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C540CBC-7ACD-4B34-97D1-4B8BD3B675FB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40" name="직사각형 1">
              <a:extLst>
                <a:ext uri="{FF2B5EF4-FFF2-40B4-BE49-F238E27FC236}">
                  <a16:creationId xmlns="" xmlns:a16="http://schemas.microsoft.com/office/drawing/2014/main" id="{E3DB7107-8D91-45E7-B64A-16BE85764CEA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12">
              <a:extLst>
                <a:ext uri="{FF2B5EF4-FFF2-40B4-BE49-F238E27FC236}">
                  <a16:creationId xmlns="" xmlns:a16="http://schemas.microsoft.com/office/drawing/2014/main" id="{6CD97256-F28D-4672-91F2-9AB9C5439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42" name="그림 15">
              <a:extLst>
                <a:ext uri="{FF2B5EF4-FFF2-40B4-BE49-F238E27FC236}">
                  <a16:creationId xmlns="" xmlns:a16="http://schemas.microsoft.com/office/drawing/2014/main" id="{213E278C-60C6-44FE-B85C-1F3BBAE5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43" name="Slide Number Placeholder 3">
            <a:extLst>
              <a:ext uri="{FF2B5EF4-FFF2-40B4-BE49-F238E27FC236}">
                <a16:creationId xmlns="" xmlns:a16="http://schemas.microsoft.com/office/drawing/2014/main" id="{44E4233C-4484-4AEE-84D8-A77489F671B2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45" name="다이아몬드 27">
            <a:extLst>
              <a:ext uri="{FF2B5EF4-FFF2-40B4-BE49-F238E27FC236}">
                <a16:creationId xmlns="" xmlns:a16="http://schemas.microsoft.com/office/drawing/2014/main" id="{AECBA638-787E-4B92-BA95-83559E637D7B}"/>
              </a:ext>
            </a:extLst>
          </p:cNvPr>
          <p:cNvSpPr/>
          <p:nvPr/>
        </p:nvSpPr>
        <p:spPr>
          <a:xfrm>
            <a:off x="4957924" y="185753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다이아몬드 27">
            <a:extLst>
              <a:ext uri="{FF2B5EF4-FFF2-40B4-BE49-F238E27FC236}">
                <a16:creationId xmlns="" xmlns:a16="http://schemas.microsoft.com/office/drawing/2014/main" id="{D9CDD13E-D67A-41FF-AC0B-324B281625BA}"/>
              </a:ext>
            </a:extLst>
          </p:cNvPr>
          <p:cNvSpPr/>
          <p:nvPr/>
        </p:nvSpPr>
        <p:spPr>
          <a:xfrm>
            <a:off x="4959322" y="328506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다이아몬드 27">
            <a:extLst>
              <a:ext uri="{FF2B5EF4-FFF2-40B4-BE49-F238E27FC236}">
                <a16:creationId xmlns="" xmlns:a16="http://schemas.microsoft.com/office/drawing/2014/main" id="{31C6A468-0FC7-40FC-B5D7-4E2075F67FEB}"/>
              </a:ext>
            </a:extLst>
          </p:cNvPr>
          <p:cNvSpPr/>
          <p:nvPr/>
        </p:nvSpPr>
        <p:spPr>
          <a:xfrm>
            <a:off x="4996602" y="467145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96004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99186" y="1489435"/>
            <a:ext cx="84491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99186" y="3879079"/>
            <a:ext cx="832643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0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4D3A140-1CBA-4944-AA29-763E587A581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17" name="직사각형 1">
              <a:extLst>
                <a:ext uri="{FF2B5EF4-FFF2-40B4-BE49-F238E27FC236}">
                  <a16:creationId xmlns="" xmlns:a16="http://schemas.microsoft.com/office/drawing/2014/main" id="{9B5AE6C3-9AD5-4FC3-BA3D-06ADB288A50F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2">
              <a:extLst>
                <a:ext uri="{FF2B5EF4-FFF2-40B4-BE49-F238E27FC236}">
                  <a16:creationId xmlns="" xmlns:a16="http://schemas.microsoft.com/office/drawing/2014/main" id="{0E2CBA85-99CF-49FB-97E2-774EDC138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19" name="그림 15">
              <a:extLst>
                <a:ext uri="{FF2B5EF4-FFF2-40B4-BE49-F238E27FC236}">
                  <a16:creationId xmlns="" xmlns:a16="http://schemas.microsoft.com/office/drawing/2014/main" id="{1805580B-9552-47D9-8A42-D1AC9E070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7DB105D-9F90-41F8-9499-68CA11CF52C4}"/>
              </a:ext>
            </a:extLst>
          </p:cNvPr>
          <p:cNvSpPr/>
          <p:nvPr/>
        </p:nvSpPr>
        <p:spPr>
          <a:xfrm>
            <a:off x="3531764" y="1301786"/>
            <a:ext cx="3478939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AA24E2-C656-4F6A-85CD-56AD9C1BA5CD}"/>
              </a:ext>
            </a:extLst>
          </p:cNvPr>
          <p:cNvSpPr txBox="1"/>
          <p:nvPr/>
        </p:nvSpPr>
        <p:spPr>
          <a:xfrm>
            <a:off x="3598837" y="1300909"/>
            <a:ext cx="335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장소별 화재발생 현황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(2018)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AA46CA75-098D-4490-8B1A-9BD153BE9DBB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D857B8-F4F1-49D8-A6C6-7C4274E07676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6" name="직사각형 8">
            <a:extLst>
              <a:ext uri="{FF2B5EF4-FFF2-40B4-BE49-F238E27FC236}">
                <a16:creationId xmlns="" xmlns:a16="http://schemas.microsoft.com/office/drawing/2014/main" id="{FC35F176-5E54-46C1-A1A5-278BB48EE929}"/>
              </a:ext>
            </a:extLst>
          </p:cNvPr>
          <p:cNvSpPr/>
          <p:nvPr/>
        </p:nvSpPr>
        <p:spPr>
          <a:xfrm>
            <a:off x="852051" y="325596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6A9AA341-F311-4921-BB74-98A0D794B4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373387"/>
              </p:ext>
            </p:extLst>
          </p:nvPr>
        </p:nvGraphicFramePr>
        <p:xfrm>
          <a:off x="1468928" y="1820943"/>
          <a:ext cx="6276833" cy="260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1" name="Table 5">
            <a:extLst>
              <a:ext uri="{FF2B5EF4-FFF2-40B4-BE49-F238E27FC236}">
                <a16:creationId xmlns="" xmlns:a16="http://schemas.microsoft.com/office/drawing/2014/main" id="{E9681BE3-F5E0-4707-B8CF-CC899A040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704533"/>
              </p:ext>
            </p:extLst>
          </p:nvPr>
        </p:nvGraphicFramePr>
        <p:xfrm>
          <a:off x="1276423" y="4476249"/>
          <a:ext cx="7296808" cy="12801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53055">
                  <a:extLst>
                    <a:ext uri="{9D8B030D-6E8A-4147-A177-3AD203B41FA5}">
                      <a16:colId xmlns="" xmlns:a16="http://schemas.microsoft.com/office/drawing/2014/main" val="3438844550"/>
                    </a:ext>
                  </a:extLst>
                </a:gridCol>
                <a:gridCol w="842741">
                  <a:extLst>
                    <a:ext uri="{9D8B030D-6E8A-4147-A177-3AD203B41FA5}">
                      <a16:colId xmlns="" xmlns:a16="http://schemas.microsoft.com/office/drawing/2014/main" val="322727114"/>
                    </a:ext>
                  </a:extLst>
                </a:gridCol>
                <a:gridCol w="1311813">
                  <a:extLst>
                    <a:ext uri="{9D8B030D-6E8A-4147-A177-3AD203B41FA5}">
                      <a16:colId xmlns="" xmlns:a16="http://schemas.microsoft.com/office/drawing/2014/main" val="4067582421"/>
                    </a:ext>
                  </a:extLst>
                </a:gridCol>
                <a:gridCol w="1502622">
                  <a:extLst>
                    <a:ext uri="{9D8B030D-6E8A-4147-A177-3AD203B41FA5}">
                      <a16:colId xmlns="" xmlns:a16="http://schemas.microsoft.com/office/drawing/2014/main" val="205392734"/>
                    </a:ext>
                  </a:extLst>
                </a:gridCol>
                <a:gridCol w="1105103">
                  <a:extLst>
                    <a:ext uri="{9D8B030D-6E8A-4147-A177-3AD203B41FA5}">
                      <a16:colId xmlns="" xmlns:a16="http://schemas.microsoft.com/office/drawing/2014/main" val="572318277"/>
                    </a:ext>
                  </a:extLst>
                </a:gridCol>
                <a:gridCol w="795039">
                  <a:extLst>
                    <a:ext uri="{9D8B030D-6E8A-4147-A177-3AD203B41FA5}">
                      <a16:colId xmlns="" xmlns:a16="http://schemas.microsoft.com/office/drawing/2014/main" val="3532139537"/>
                    </a:ext>
                  </a:extLst>
                </a:gridCol>
                <a:gridCol w="886435">
                  <a:extLst>
                    <a:ext uri="{9D8B030D-6E8A-4147-A177-3AD203B41FA5}">
                      <a16:colId xmlns="" xmlns:a16="http://schemas.microsoft.com/office/drawing/2014/main" val="2855678078"/>
                    </a:ext>
                  </a:extLst>
                </a:gridCol>
              </a:tblGrid>
              <a:tr h="6251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주거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비주거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자동차 </a:t>
                      </a: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철도차량</a:t>
                      </a: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위험율 </a:t>
                      </a: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가스제조소동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선박 </a:t>
                      </a: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항공기등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임야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</a:br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기타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1754558"/>
                  </a:ext>
                </a:extLst>
              </a:tr>
              <a:tr h="454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12,002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16,011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5,067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37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116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2,256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/>
                      </a:r>
                      <a:br>
                        <a:rPr lang="en-US" altLang="ko-KR" sz="1400" dirty="0" smtClean="0"/>
                      </a:br>
                      <a:r>
                        <a:rPr lang="en-US" altLang="ko-KR" sz="1400" dirty="0" smtClean="0"/>
                        <a:t>6,847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878615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6567" y="4092624"/>
            <a:ext cx="1052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050" smtClean="0">
                <a:latin typeface="Malgun Gothic" charset="-127"/>
                <a:ea typeface="Malgun Gothic" charset="-127"/>
                <a:cs typeface="Malgun Gothic" charset="-127"/>
              </a:rPr>
              <a:t>(</a:t>
            </a:r>
            <a:r>
              <a:rPr kumimoji="1" lang="ko-KR" altLang="en-US" sz="1050" dirty="0" smtClean="0">
                <a:latin typeface="Malgun Gothic" charset="-127"/>
                <a:ea typeface="Malgun Gothic" charset="-127"/>
                <a:cs typeface="Malgun Gothic" charset="-127"/>
              </a:rPr>
              <a:t>건수</a:t>
            </a:r>
            <a:r>
              <a:rPr kumimoji="1" lang="en-US" altLang="ko-KR" sz="1050" dirty="0" smtClean="0">
                <a:latin typeface="Malgun Gothic" charset="-127"/>
                <a:ea typeface="Malgun Gothic" charset="-127"/>
                <a:cs typeface="Malgun Gothic" charset="-127"/>
              </a:rPr>
              <a:t>)</a:t>
            </a:r>
            <a:endParaRPr kumimoji="1" lang="ko-KR" altLang="en-US" sz="1050" dirty="0">
              <a:latin typeface="Malgun Gothic" charset="-127"/>
              <a:ea typeface="Malgun Gothic" charset="-127"/>
              <a:cs typeface="Malgun 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568539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69FA9B3-3CCD-44D3-8A6E-EBAE314E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" y="0"/>
            <a:ext cx="9897192" cy="6875463"/>
          </a:xfrm>
          <a:prstGeom prst="rect">
            <a:avLst/>
          </a:prstGeom>
        </p:spPr>
      </p:pic>
      <p:sp>
        <p:nvSpPr>
          <p:cNvPr id="52" name="Shape 55">
            <a:extLst>
              <a:ext uri="{FF2B5EF4-FFF2-40B4-BE49-F238E27FC236}">
                <a16:creationId xmlns="" xmlns:a16="http://schemas.microsoft.com/office/drawing/2014/main" id="{27E8EB92-E555-469B-A1A3-0B5E285E1212}"/>
              </a:ext>
            </a:extLst>
          </p:cNvPr>
          <p:cNvSpPr/>
          <p:nvPr/>
        </p:nvSpPr>
        <p:spPr>
          <a:xfrm>
            <a:off x="1399186" y="1489435"/>
            <a:ext cx="844910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예방</a:t>
            </a:r>
          </a:p>
        </p:txBody>
      </p:sp>
      <p:sp>
        <p:nvSpPr>
          <p:cNvPr id="55" name="Shape 55">
            <a:extLst>
              <a:ext uri="{FF2B5EF4-FFF2-40B4-BE49-F238E27FC236}">
                <a16:creationId xmlns="" xmlns:a16="http://schemas.microsoft.com/office/drawing/2014/main" id="{B25E04FE-57D6-4AEB-936F-F90396258B85}"/>
              </a:ext>
            </a:extLst>
          </p:cNvPr>
          <p:cNvSpPr/>
          <p:nvPr/>
        </p:nvSpPr>
        <p:spPr>
          <a:xfrm>
            <a:off x="1399186" y="3879079"/>
            <a:ext cx="832643" cy="331508"/>
          </a:xfrm>
          <a:prstGeom prst="rect">
            <a:avLst/>
          </a:prstGeom>
          <a:noFill/>
          <a:ln w="12700" cap="flat">
            <a:noFill/>
            <a:miter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59" hangingPunct="0">
              <a:defRPr lang="ko-KR" altLang="en-US"/>
            </a:pPr>
            <a:r>
              <a:rPr lang="ko-KR" altLang="en-US" sz="1400" b="1" kern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화재 진압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10704" y="5715745"/>
            <a:ext cx="2755764" cy="959305"/>
            <a:chOff x="7010704" y="5715745"/>
            <a:chExt cx="2755764" cy="959305"/>
          </a:xfrm>
        </p:grpSpPr>
        <p:grpSp>
          <p:nvGrpSpPr>
            <p:cNvPr id="30" name="그룹 6">
              <a:extLst>
                <a:ext uri="{FF2B5EF4-FFF2-40B4-BE49-F238E27FC236}">
                  <a16:creationId xmlns="" xmlns:a16="http://schemas.microsoft.com/office/drawing/2014/main" id="{D751374C-7C5D-4A8F-B852-4675DFC02424}"/>
                </a:ext>
              </a:extLst>
            </p:cNvPr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>
                <a:extLst>
                  <a:ext uri="{FF2B5EF4-FFF2-40B4-BE49-F238E27FC236}">
                    <a16:creationId xmlns="" xmlns:a16="http://schemas.microsoft.com/office/drawing/2014/main" id="{A0979DF9-CC4E-4E83-A2A9-1820F970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226" b="97849" l="6429" r="99286">
                            <a14:foregroundMark x1="33571" y1="84409" x2="33571" y2="84409"/>
                            <a14:foregroundMark x1="42143" y1="88172" x2="42143" y2="88172"/>
                            <a14:foregroundMark x1="57857" y1="87634" x2="57857" y2="87634"/>
                            <a14:foregroundMark x1="55000" y1="94086" x2="55000" y2="94086"/>
                            <a14:foregroundMark x1="68571" y1="87097" x2="68571" y2="87097"/>
                            <a14:foregroundMark x1="76429" y1="87097" x2="76429" y2="87097"/>
                            <a14:foregroundMark x1="67143" y1="95161" x2="67143" y2="95161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>
                <a:extLst>
                  <a:ext uri="{FF2B5EF4-FFF2-40B4-BE49-F238E27FC236}">
                    <a16:creationId xmlns="" xmlns:a16="http://schemas.microsoft.com/office/drawing/2014/main" id="{A2D390DB-F2FD-4B66-943F-FC59DA58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79" b="96842" l="0" r="99231">
                            <a14:foregroundMark x1="35385" y1="85789" x2="35385" y2="85789"/>
                            <a14:foregroundMark x1="29231" y1="86316" x2="29231" y2="86316"/>
                            <a14:foregroundMark x1="52308" y1="81579" x2="52308" y2="81579"/>
                            <a14:foregroundMark x1="66923" y1="84211" x2="66923" y2="84211"/>
                            <a14:foregroundMark x1="72308" y1="84211" x2="72308" y2="84211"/>
                            <a14:foregroundMark x1="62308" y1="92105" x2="62308" y2="921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31" name="그림 17">
              <a:extLst>
                <a:ext uri="{FF2B5EF4-FFF2-40B4-BE49-F238E27FC236}">
                  <a16:creationId xmlns="" xmlns:a16="http://schemas.microsoft.com/office/drawing/2014/main" id="{FE899A49-7AAE-43FD-9028-BFDB6301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20" b="97354" l="4380" r="97080">
                          <a14:foregroundMark x1="42336" y1="88889" x2="42336" y2="88889"/>
                          <a14:foregroundMark x1="48175" y1="87302" x2="48175" y2="87302"/>
                          <a14:foregroundMark x1="56934" y1="85714" x2="56934" y2="85714"/>
                          <a14:foregroundMark x1="65693" y1="85185" x2="65693" y2="85185"/>
                          <a14:foregroundMark x1="65693" y1="94180" x2="65693" y2="9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2" name="그림 18">
              <a:extLst>
                <a:ext uri="{FF2B5EF4-FFF2-40B4-BE49-F238E27FC236}">
                  <a16:creationId xmlns="" xmlns:a16="http://schemas.microsoft.com/office/drawing/2014/main" id="{804F2276-7C48-4BE4-A0ED-1EBF97C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16" b="98421" l="741" r="97778">
                          <a14:foregroundMark x1="48148" y1="86842" x2="48148" y2="86842"/>
                          <a14:foregroundMark x1="53333" y1="87895" x2="53333" y2="87895"/>
                          <a14:foregroundMark x1="68148" y1="86842" x2="68148" y2="86842"/>
                          <a14:foregroundMark x1="73333" y1="86316" x2="73333" y2="86316"/>
                          <a14:foregroundMark x1="63704" y1="94211" x2="63704" y2="94211"/>
                          <a14:foregroundMark x1="34815" y1="91053" x2="34815" y2="91053"/>
                          <a14:foregroundMark x1="37778" y1="85789" x2="37778" y2="85789"/>
                          <a14:foregroundMark x1="29630" y1="85263" x2="29630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704" y="5851749"/>
              <a:ext cx="580865" cy="8175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4D3A140-1CBA-4944-AA29-763E587A5813}"/>
              </a:ext>
            </a:extLst>
          </p:cNvPr>
          <p:cNvGrpSpPr/>
          <p:nvPr/>
        </p:nvGrpSpPr>
        <p:grpSpPr>
          <a:xfrm>
            <a:off x="7481653" y="447994"/>
            <a:ext cx="2330517" cy="855740"/>
            <a:chOff x="7481653" y="428116"/>
            <a:chExt cx="2330517" cy="855740"/>
          </a:xfrm>
        </p:grpSpPr>
        <p:sp>
          <p:nvSpPr>
            <p:cNvPr id="17" name="직사각형 1">
              <a:extLst>
                <a:ext uri="{FF2B5EF4-FFF2-40B4-BE49-F238E27FC236}">
                  <a16:creationId xmlns="" xmlns:a16="http://schemas.microsoft.com/office/drawing/2014/main" id="{9B5AE6C3-9AD5-4FC3-BA3D-06ADB288A50F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2">
              <a:extLst>
                <a:ext uri="{FF2B5EF4-FFF2-40B4-BE49-F238E27FC236}">
                  <a16:creationId xmlns="" xmlns:a16="http://schemas.microsoft.com/office/drawing/2014/main" id="{0E2CBA85-99CF-49FB-97E2-774EDC138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19" name="그림 15">
              <a:extLst>
                <a:ext uri="{FF2B5EF4-FFF2-40B4-BE49-F238E27FC236}">
                  <a16:creationId xmlns="" xmlns:a16="http://schemas.microsoft.com/office/drawing/2014/main" id="{1805580B-9552-47D9-8A42-D1AC9E070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sp>
        <p:nvSpPr>
          <p:cNvPr id="27" name="Slide Number Placeholder 3">
            <a:extLst>
              <a:ext uri="{FF2B5EF4-FFF2-40B4-BE49-F238E27FC236}">
                <a16:creationId xmlns="" xmlns:a16="http://schemas.microsoft.com/office/drawing/2014/main" id="{AA46CA75-098D-4490-8B1A-9BD153BE9DBB}"/>
              </a:ext>
            </a:extLst>
          </p:cNvPr>
          <p:cNvSpPr txBox="1">
            <a:spLocks/>
          </p:cNvSpPr>
          <p:nvPr/>
        </p:nvSpPr>
        <p:spPr>
          <a:xfrm>
            <a:off x="2806374" y="635834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D857B8-F4F1-49D8-A6C6-7C4274E07676}"/>
              </a:ext>
            </a:extLst>
          </p:cNvPr>
          <p:cNvSpPr/>
          <p:nvPr/>
        </p:nvSpPr>
        <p:spPr>
          <a:xfrm>
            <a:off x="418218" y="319514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6" name="직사각형 8">
            <a:extLst>
              <a:ext uri="{FF2B5EF4-FFF2-40B4-BE49-F238E27FC236}">
                <a16:creationId xmlns="" xmlns:a16="http://schemas.microsoft.com/office/drawing/2014/main" id="{FC35F176-5E54-46C1-A1A5-278BB48EE929}"/>
              </a:ext>
            </a:extLst>
          </p:cNvPr>
          <p:cNvSpPr/>
          <p:nvPr/>
        </p:nvSpPr>
        <p:spPr>
          <a:xfrm>
            <a:off x="852051" y="325596"/>
            <a:ext cx="83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 화재진압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인명구조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,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맑은고딕"/>
                <a:ea typeface="+mj-ea"/>
                <a:cs typeface="맑은 고딕"/>
              </a:rPr>
              <a:t>응급처치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맑은고딕"/>
              <a:ea typeface="+mj-ea"/>
              <a:cs typeface="맑은 고딕"/>
            </a:endParaRPr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872224130"/>
              </p:ext>
            </p:extLst>
          </p:nvPr>
        </p:nvGraphicFramePr>
        <p:xfrm>
          <a:off x="1633549" y="1696937"/>
          <a:ext cx="6826665" cy="2843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633549" y="1429086"/>
            <a:ext cx="1052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050" smtClean="0">
                <a:latin typeface="Malgun Gothic" charset="-127"/>
                <a:ea typeface="Malgun Gothic" charset="-127"/>
                <a:cs typeface="Malgun Gothic" charset="-127"/>
              </a:rPr>
              <a:t>(</a:t>
            </a:r>
            <a:r>
              <a:rPr kumimoji="1" lang="ko-KR" altLang="en-US" sz="1050" dirty="0" smtClean="0">
                <a:latin typeface="Malgun Gothic" charset="-127"/>
                <a:ea typeface="Malgun Gothic" charset="-127"/>
                <a:cs typeface="Malgun Gothic" charset="-127"/>
              </a:rPr>
              <a:t>건수</a:t>
            </a:r>
            <a:r>
              <a:rPr kumimoji="1" lang="en-US" altLang="ko-KR" sz="1050" dirty="0" smtClean="0">
                <a:latin typeface="Malgun Gothic" charset="-127"/>
                <a:ea typeface="Malgun Gothic" charset="-127"/>
                <a:cs typeface="Malgun Gothic" charset="-127"/>
              </a:rPr>
              <a:t>)</a:t>
            </a:r>
            <a:endParaRPr kumimoji="1" lang="ko-KR" altLang="en-US" sz="1050" dirty="0">
              <a:latin typeface="Malgun Gothic" charset="-127"/>
              <a:ea typeface="Malgun Gothic" charset="-127"/>
              <a:cs typeface="Malgun Gothic" charset="-127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="" xmlns:a16="http://schemas.microsoft.com/office/drawing/2014/main" id="{F7DB105D-9F90-41F8-9499-68CA11CF52C4}"/>
              </a:ext>
            </a:extLst>
          </p:cNvPr>
          <p:cNvSpPr/>
          <p:nvPr/>
        </p:nvSpPr>
        <p:spPr>
          <a:xfrm>
            <a:off x="3380032" y="1127771"/>
            <a:ext cx="3477968" cy="41060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CAA24E2-C656-4F6A-85CD-56AD9C1BA5CD}"/>
              </a:ext>
            </a:extLst>
          </p:cNvPr>
          <p:cNvSpPr txBox="1"/>
          <p:nvPr/>
        </p:nvSpPr>
        <p:spPr>
          <a:xfrm>
            <a:off x="3478816" y="1142284"/>
            <a:ext cx="4350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원인별 화재발생 현황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(2018)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37" name="Table 5">
            <a:extLst>
              <a:ext uri="{FF2B5EF4-FFF2-40B4-BE49-F238E27FC236}">
                <a16:creationId xmlns="" xmlns:a16="http://schemas.microsoft.com/office/drawing/2014/main" id="{E9681BE3-F5E0-4707-B8CF-CC899A040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516601"/>
              </p:ext>
            </p:extLst>
          </p:nvPr>
        </p:nvGraphicFramePr>
        <p:xfrm>
          <a:off x="958733" y="4602402"/>
          <a:ext cx="8057528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71061">
                  <a:extLst>
                    <a:ext uri="{9D8B030D-6E8A-4147-A177-3AD203B41FA5}">
                      <a16:colId xmlns="" xmlns:a16="http://schemas.microsoft.com/office/drawing/2014/main" val="3438844550"/>
                    </a:ext>
                  </a:extLst>
                </a:gridCol>
                <a:gridCol w="783026">
                  <a:extLst>
                    <a:ext uri="{9D8B030D-6E8A-4147-A177-3AD203B41FA5}">
                      <a16:colId xmlns="" xmlns:a16="http://schemas.microsoft.com/office/drawing/2014/main" val="322727114"/>
                    </a:ext>
                  </a:extLst>
                </a:gridCol>
                <a:gridCol w="802478">
                  <a:extLst>
                    <a:ext uri="{9D8B030D-6E8A-4147-A177-3AD203B41FA5}">
                      <a16:colId xmlns="" xmlns:a16="http://schemas.microsoft.com/office/drawing/2014/main" val="4067582421"/>
                    </a:ext>
                  </a:extLst>
                </a:gridCol>
                <a:gridCol w="548070">
                  <a:extLst>
                    <a:ext uri="{9D8B030D-6E8A-4147-A177-3AD203B41FA5}">
                      <a16:colId xmlns="" xmlns:a16="http://schemas.microsoft.com/office/drawing/2014/main" val="205392734"/>
                    </a:ext>
                  </a:extLst>
                </a:gridCol>
                <a:gridCol w="774887">
                  <a:extLst>
                    <a:ext uri="{9D8B030D-6E8A-4147-A177-3AD203B41FA5}">
                      <a16:colId xmlns="" xmlns:a16="http://schemas.microsoft.com/office/drawing/2014/main" val="572318277"/>
                    </a:ext>
                  </a:extLst>
                </a:gridCol>
                <a:gridCol w="772411"/>
                <a:gridCol w="676944">
                  <a:extLst>
                    <a:ext uri="{9D8B030D-6E8A-4147-A177-3AD203B41FA5}">
                      <a16:colId xmlns="" xmlns:a16="http://schemas.microsoft.com/office/drawing/2014/main" val="3532139537"/>
                    </a:ext>
                  </a:extLst>
                </a:gridCol>
                <a:gridCol w="761561">
                  <a:extLst>
                    <a:ext uri="{9D8B030D-6E8A-4147-A177-3AD203B41FA5}">
                      <a16:colId xmlns="" xmlns:a16="http://schemas.microsoft.com/office/drawing/2014/main" val="2855678078"/>
                    </a:ext>
                  </a:extLst>
                </a:gridCol>
                <a:gridCol w="701118"/>
                <a:gridCol w="701118"/>
                <a:gridCol w="664854"/>
              </a:tblGrid>
              <a:tr h="553272"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전기적</a:t>
                      </a:r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기계적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가스누출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화학적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교통사고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부주의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기타실화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자연적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방화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방화심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100" dirty="0" smtClean="0">
                          <a:solidFill>
                            <a:sysClr val="windowText" lastClr="000000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미상</a:t>
                      </a:r>
                      <a:endParaRPr lang="ko-KR" altLang="en-US" sz="1100" dirty="0">
                        <a:solidFill>
                          <a:sysClr val="windowText" lastClr="000000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1754558"/>
                  </a:ext>
                </a:extLst>
              </a:tr>
              <a:tr h="4823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10,471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4,619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211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604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505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66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20,352</a:t>
                      </a:r>
                      <a:endParaRPr lang="ko-KR" altLang="en-US" sz="1400" dirty="0" smtClean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372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250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477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470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4,037</a:t>
                      </a:r>
                      <a:endParaRPr lang="ko-KR" altLang="en-US" sz="1400" dirty="0"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8786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15167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3048</TotalTime>
  <Words>632</Words>
  <Application>Microsoft Macintosh PowerPoint</Application>
  <PresentationFormat>사용자 지정</PresentationFormat>
  <Paragraphs>263</Paragraphs>
  <Slides>16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나눔바른고딕OTF</vt:lpstr>
      <vt:lpstr>나눔스퀘어 Bold</vt:lpstr>
      <vt:lpstr>맑은 고딕</vt:lpstr>
      <vt:lpstr>맑은고딕</vt:lpstr>
      <vt:lpstr>Calibri</vt:lpstr>
      <vt:lpstr>Calibri Light</vt:lpstr>
      <vt:lpstr>Malgun Gothic</vt:lpstr>
      <vt:lpstr>Stencil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Microsoft Office 사용자</cp:lastModifiedBy>
  <cp:revision>167</cp:revision>
  <cp:lastPrinted>2020-04-16T04:21:44Z</cp:lastPrinted>
  <dcterms:created xsi:type="dcterms:W3CDTF">2019-12-24T06:56:25Z</dcterms:created>
  <dcterms:modified xsi:type="dcterms:W3CDTF">2020-04-30T23:19:30Z</dcterms:modified>
</cp:coreProperties>
</file>