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331" r:id="rId3"/>
    <p:sldId id="315" r:id="rId4"/>
    <p:sldId id="330" r:id="rId5"/>
    <p:sldId id="275" r:id="rId6"/>
    <p:sldId id="276" r:id="rId7"/>
    <p:sldId id="277" r:id="rId8"/>
    <p:sldId id="278" r:id="rId9"/>
    <p:sldId id="281" r:id="rId10"/>
    <p:sldId id="282" r:id="rId11"/>
    <p:sldId id="309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6" r:id="rId24"/>
    <p:sldId id="297" r:id="rId25"/>
    <p:sldId id="298" r:id="rId26"/>
    <p:sldId id="313" r:id="rId27"/>
    <p:sldId id="314" r:id="rId28"/>
    <p:sldId id="300" r:id="rId29"/>
    <p:sldId id="302" r:id="rId30"/>
    <p:sldId id="303" r:id="rId31"/>
    <p:sldId id="316" r:id="rId32"/>
    <p:sldId id="317" r:id="rId33"/>
    <p:sldId id="318" r:id="rId34"/>
    <p:sldId id="319" r:id="rId35"/>
    <p:sldId id="322" r:id="rId36"/>
    <p:sldId id="320" r:id="rId37"/>
    <p:sldId id="321" r:id="rId38"/>
    <p:sldId id="323" r:id="rId39"/>
    <p:sldId id="324" r:id="rId40"/>
    <p:sldId id="325" r:id="rId41"/>
    <p:sldId id="329" r:id="rId42"/>
    <p:sldId id="327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107" d="100"/>
          <a:sy n="107" d="100"/>
        </p:scale>
        <p:origin x="4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1A420-6FD5-4B04-AA81-9AC21F83606A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FD551-082D-4FDE-9928-1CFEC246E1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28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551-082D-4FDE-9928-1CFEC246E13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37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20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55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81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64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91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12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73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66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70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03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0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1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15616" y="4005064"/>
            <a:ext cx="7056784" cy="2232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2008" y="188640"/>
            <a:ext cx="8964488" cy="29101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4800" b="1" dirty="0" smtClean="0"/>
              <a:t>2020</a:t>
            </a:r>
            <a:r>
              <a:rPr lang="ko-KR" altLang="en-US" sz="4800" b="1" dirty="0" smtClean="0"/>
              <a:t>년</a:t>
            </a:r>
            <a:r>
              <a:rPr lang="en-US" altLang="ko-KR" sz="4800" b="1" dirty="0"/>
              <a:t> </a:t>
            </a:r>
            <a:r>
              <a:rPr lang="ko-KR" altLang="en-US" sz="4800" b="1" dirty="0" smtClean="0"/>
              <a:t>법정의무교육</a:t>
            </a:r>
            <a:r>
              <a:rPr lang="en-US" altLang="ko-KR" sz="6600" b="1" dirty="0" smtClean="0"/>
              <a:t/>
            </a:r>
            <a:br>
              <a:rPr lang="en-US" altLang="ko-KR" sz="6600" b="1" dirty="0" smtClean="0"/>
            </a:br>
            <a:r>
              <a:rPr lang="en-US" altLang="ko-KR" sz="66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6600" b="1" dirty="0" smtClean="0">
                <a:solidFill>
                  <a:srgbClr val="0000FF"/>
                </a:solidFill>
              </a:rPr>
              <a:t>퇴직연금</a:t>
            </a:r>
            <a:r>
              <a:rPr lang="en-US" altLang="ko-KR" sz="6600" b="1" dirty="0" smtClean="0">
                <a:solidFill>
                  <a:srgbClr val="0000FF"/>
                </a:solidFill>
              </a:rPr>
              <a:t>]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5496" y="3501008"/>
            <a:ext cx="9108504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057672"/>
          </a:xfrm>
        </p:spPr>
        <p:txBody>
          <a:bodyPr>
            <a:normAutofit/>
          </a:bodyPr>
          <a:lstStyle/>
          <a:p>
            <a:r>
              <a:rPr lang="ko-KR" altLang="en-US" sz="4800" b="1" dirty="0" smtClean="0">
                <a:solidFill>
                  <a:srgbClr val="FF0000"/>
                </a:solidFill>
              </a:rPr>
              <a:t>온라인 수강 신청 방법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② </a:t>
            </a:r>
            <a:r>
              <a:rPr lang="ko-KR" altLang="en-US" sz="3600" b="1" dirty="0">
                <a:latin typeface="맑은 고딕" panose="020B0503020000020004" pitchFamily="50" charset="-127"/>
              </a:rPr>
              <a:t>회원가입하기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7400" t="1000" r="26376" b="46500"/>
          <a:stretch/>
        </p:blipFill>
        <p:spPr>
          <a:xfrm>
            <a:off x="1259632" y="1340768"/>
            <a:ext cx="6624736" cy="535597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280520" y="4149080"/>
            <a:ext cx="6099791" cy="2448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648704" y="3547346"/>
            <a:ext cx="3363421" cy="5355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⑩ 빈 칸을 다 작성하여 채우기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983889" y="4149080"/>
            <a:ext cx="115212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2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② </a:t>
            </a:r>
            <a:r>
              <a:rPr lang="ko-KR" altLang="en-US" sz="3600" b="1" dirty="0">
                <a:latin typeface="맑은 고딕" panose="020B0503020000020004" pitchFamily="50" charset="-127"/>
              </a:rPr>
              <a:t>회원가입하기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7400" t="53500" r="25982" b="3100"/>
          <a:stretch/>
        </p:blipFill>
        <p:spPr>
          <a:xfrm>
            <a:off x="683568" y="1412776"/>
            <a:ext cx="7884876" cy="525658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627784" y="1916832"/>
            <a:ext cx="1080120" cy="21602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627784" y="2451871"/>
            <a:ext cx="504056" cy="18504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563380" y="2451871"/>
            <a:ext cx="504056" cy="18504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498976" y="2451871"/>
            <a:ext cx="504056" cy="18504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498976" y="3429000"/>
            <a:ext cx="504056" cy="18504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63380" y="3429000"/>
            <a:ext cx="504056" cy="18504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627784" y="3429000"/>
            <a:ext cx="504056" cy="18504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83568" y="1844824"/>
            <a:ext cx="7272808" cy="40324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319972" y="6126768"/>
            <a:ext cx="3825086" cy="5355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⑪ 빈칸모두 입력 후 회원가입 클릭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87316" y="6165304"/>
            <a:ext cx="1296652" cy="482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② </a:t>
            </a:r>
            <a:r>
              <a:rPr lang="ko-KR" altLang="en-US" sz="3600" b="1" dirty="0">
                <a:latin typeface="맑은 고딕" panose="020B0503020000020004" pitchFamily="50" charset="-127"/>
              </a:rPr>
              <a:t>회원가입하기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3619" t="-400" r="22044" b="2401"/>
          <a:stretch/>
        </p:blipFill>
        <p:spPr>
          <a:xfrm>
            <a:off x="971600" y="1319779"/>
            <a:ext cx="6624737" cy="532859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851920" y="6309319"/>
            <a:ext cx="1008112" cy="3542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416990" y="6165612"/>
            <a:ext cx="41549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⑫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23928" y="3375945"/>
            <a:ext cx="1008112" cy="282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508104" y="3375945"/>
            <a:ext cx="1008112" cy="282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② </a:t>
            </a:r>
            <a:r>
              <a:rPr lang="ko-KR" altLang="en-US" sz="3600" b="1" dirty="0">
                <a:latin typeface="맑은 고딕" panose="020B0503020000020004" pitchFamily="50" charset="-127"/>
              </a:rPr>
              <a:t>회원가입하기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9288" t="13601" r="19287" b="8701"/>
          <a:stretch/>
        </p:blipFill>
        <p:spPr>
          <a:xfrm>
            <a:off x="683568" y="1340768"/>
            <a:ext cx="7416824" cy="527735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572000" y="6093296"/>
            <a:ext cx="1008112" cy="3542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156502" y="5930698"/>
            <a:ext cx="41549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⑬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283968" y="3573016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2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강의실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8893" t="12201" r="21257" b="27601"/>
          <a:stretch/>
        </p:blipFill>
        <p:spPr>
          <a:xfrm>
            <a:off x="262774" y="1145487"/>
            <a:ext cx="8618451" cy="487622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555776" y="3806949"/>
            <a:ext cx="4248472" cy="16382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753944" y="5904327"/>
            <a:ext cx="675216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⑭ 회원가입 한 아이디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비밀번호를 치고 로그인 버튼을 눌러 줌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3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③ </a:t>
            </a:r>
            <a:r>
              <a:rPr lang="ko-KR" altLang="en-US" sz="3600" b="1" dirty="0">
                <a:latin typeface="맑은 고딕" panose="020B0503020000020004" pitchFamily="50" charset="-127"/>
              </a:rPr>
              <a:t>강의실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3619" t="27600" r="10626" b="10101"/>
          <a:stretch/>
        </p:blipFill>
        <p:spPr>
          <a:xfrm>
            <a:off x="323528" y="1700808"/>
            <a:ext cx="8647433" cy="460851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644008" y="3861048"/>
            <a:ext cx="504056" cy="2701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148064" y="3716309"/>
            <a:ext cx="41549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⑮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54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③ </a:t>
            </a:r>
            <a:r>
              <a:rPr lang="ko-KR" altLang="en-US" sz="3600" b="1" dirty="0">
                <a:latin typeface="맑은 고딕" panose="020B0503020000020004" pitchFamily="50" charset="-127"/>
              </a:rPr>
              <a:t>강의실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0863" t="27600" r="24012" b="10101"/>
          <a:stretch/>
        </p:blipFill>
        <p:spPr>
          <a:xfrm>
            <a:off x="467544" y="1499799"/>
            <a:ext cx="7815700" cy="496855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436096" y="2996952"/>
            <a:ext cx="64807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562201" y="3448544"/>
            <a:ext cx="6019597" cy="5355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⑯ 크롬 활용이 더 편한 선생님은 크롬으로 수강해도 됨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60755" y="3984075"/>
            <a:ext cx="1872208" cy="18624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74955" y="3861048"/>
            <a:ext cx="45717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⑰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58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③ </a:t>
            </a:r>
            <a:r>
              <a:rPr lang="ko-KR" altLang="en-US" sz="3600" b="1" dirty="0">
                <a:latin typeface="맑은 고딕" panose="020B0503020000020004" pitchFamily="50" charset="-127"/>
              </a:rPr>
              <a:t>강의실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6532" t="31100" r="20075" b="10800"/>
          <a:stretch/>
        </p:blipFill>
        <p:spPr>
          <a:xfrm>
            <a:off x="323528" y="1412776"/>
            <a:ext cx="8241012" cy="468052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27584" y="3645024"/>
            <a:ext cx="7344816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223957" y="4067736"/>
            <a:ext cx="6552069" cy="6832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⑱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‘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나의 노후 지킴이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’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쓴 후 검색버튼 클릭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308304" y="1988840"/>
            <a:ext cx="46772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1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③ </a:t>
            </a:r>
            <a:r>
              <a:rPr lang="ko-KR" altLang="en-US" sz="3600" b="1" dirty="0">
                <a:latin typeface="맑은 고딕" panose="020B0503020000020004" pitchFamily="50" charset="-127"/>
              </a:rPr>
              <a:t>강의실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8107" t="38975" r="19682" b="23401"/>
          <a:stretch/>
        </p:blipFill>
        <p:spPr>
          <a:xfrm>
            <a:off x="251520" y="1556792"/>
            <a:ext cx="8466801" cy="446449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779912" y="2852936"/>
            <a:ext cx="158417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508104" y="2840484"/>
            <a:ext cx="2087431" cy="5355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⑲ 강의 제목 클릭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97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③ </a:t>
            </a:r>
            <a:r>
              <a:rPr lang="ko-KR" altLang="en-US" sz="3600" b="1" dirty="0">
                <a:latin typeface="맑은 고딕" panose="020B0503020000020004" pitchFamily="50" charset="-127"/>
              </a:rPr>
              <a:t>강의실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7713" t="31555" r="18894" b="5900"/>
          <a:stretch/>
        </p:blipFill>
        <p:spPr>
          <a:xfrm>
            <a:off x="899592" y="1340766"/>
            <a:ext cx="7395718" cy="532859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161656" y="2744088"/>
            <a:ext cx="1008112" cy="43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169768" y="2699532"/>
            <a:ext cx="457176" cy="47660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⑳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020272" y="1340767"/>
            <a:ext cx="46772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0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9288" t="19201" r="33853" b="41600"/>
          <a:stretch/>
        </p:blipFill>
        <p:spPr>
          <a:xfrm>
            <a:off x="251520" y="1628800"/>
            <a:ext cx="8569392" cy="475252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699793" y="1916832"/>
            <a:ext cx="1944216" cy="606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668344" y="1916832"/>
            <a:ext cx="685795" cy="606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2642298"/>
            <a:ext cx="6720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※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검색창에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서울시 평생학습포털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＇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친 후 돋보기 누르기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수정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8894" t="35719" r="19681" b="5900"/>
          <a:stretch/>
        </p:blipFill>
        <p:spPr>
          <a:xfrm>
            <a:off x="899592" y="1484784"/>
            <a:ext cx="7236804" cy="516519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644008" y="3140968"/>
            <a:ext cx="576064" cy="2169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226906" y="3824771"/>
            <a:ext cx="417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㉑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948264" y="1268759"/>
            <a:ext cx="46772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1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④ </a:t>
            </a:r>
            <a:r>
              <a:rPr lang="ko-KR" altLang="en-US" sz="3600" b="1" dirty="0">
                <a:latin typeface="맑은 고딕" panose="020B0503020000020004" pitchFamily="50" charset="-127"/>
              </a:rPr>
              <a:t>개인정보 수정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9026" t="301" r="31888" b="43603"/>
          <a:stretch/>
        </p:blipFill>
        <p:spPr>
          <a:xfrm>
            <a:off x="107504" y="1143369"/>
            <a:ext cx="4727485" cy="545398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38314" t="55857" r="31888" b="3801"/>
          <a:stretch/>
        </p:blipFill>
        <p:spPr>
          <a:xfrm>
            <a:off x="4949898" y="1340768"/>
            <a:ext cx="4079193" cy="310641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043608" y="2893977"/>
            <a:ext cx="144016" cy="10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51519" y="3140968"/>
            <a:ext cx="4583469" cy="34896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43608" y="4302573"/>
            <a:ext cx="144016" cy="10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367135" y="4292724"/>
            <a:ext cx="144016" cy="10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690662" y="4302574"/>
            <a:ext cx="144016" cy="10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950604" y="4137138"/>
            <a:ext cx="1141676" cy="3719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361719" y="2370943"/>
            <a:ext cx="328943" cy="3719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264255" y="2207715"/>
            <a:ext cx="349776" cy="47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∨</a:t>
            </a:r>
            <a:endParaRPr lang="ko-KR" altLang="en-US" sz="800" kern="0" spc="0" dirty="0">
              <a:solidFill>
                <a:srgbClr val="FF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395089" y="5445224"/>
            <a:ext cx="349776" cy="47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∨</a:t>
            </a:r>
            <a:endParaRPr lang="ko-KR" altLang="en-US" sz="800" kern="0" spc="0" dirty="0">
              <a:solidFill>
                <a:srgbClr val="FF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23081" y="5896340"/>
            <a:ext cx="349776" cy="47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∨</a:t>
            </a:r>
            <a:endParaRPr lang="ko-KR" altLang="en-US" sz="800" kern="0" spc="0" dirty="0">
              <a:solidFill>
                <a:srgbClr val="FF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43607" y="4677806"/>
            <a:ext cx="384887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㉒ 개인정보 수집 동의 후 칸 안의      </a:t>
            </a:r>
            <a:endParaRPr lang="en-US" altLang="ko-KR" b="1" kern="0" dirty="0" smtClean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  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내용 기입하고 확인 버튼 클릭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74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④ </a:t>
            </a:r>
            <a:r>
              <a:rPr lang="ko-KR" altLang="en-US" sz="3600" b="1" dirty="0">
                <a:latin typeface="맑은 고딕" panose="020B0503020000020004" pitchFamily="50" charset="-127"/>
              </a:rPr>
              <a:t>개인정보 수정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6613" t="38800" r="37400" b="49300"/>
          <a:stretch/>
        </p:blipFill>
        <p:spPr>
          <a:xfrm>
            <a:off x="1547664" y="1950385"/>
            <a:ext cx="4752528" cy="12241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38582" t="38800" r="39369" b="48600"/>
          <a:stretch/>
        </p:blipFill>
        <p:spPr>
          <a:xfrm>
            <a:off x="1907704" y="3645941"/>
            <a:ext cx="4032448" cy="129614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788024" y="2670465"/>
            <a:ext cx="792088" cy="3719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113498" y="4400114"/>
            <a:ext cx="792088" cy="3719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385542" y="2562453"/>
            <a:ext cx="417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㉓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96396" y="4294013"/>
            <a:ext cx="417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㉔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31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⑤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강의실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3226" t="27600" r="23226" b="13600"/>
          <a:stretch/>
        </p:blipFill>
        <p:spPr>
          <a:xfrm>
            <a:off x="287524" y="1337781"/>
            <a:ext cx="8568952" cy="529258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508104" y="3933056"/>
            <a:ext cx="792088" cy="3719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300192" y="3851281"/>
            <a:ext cx="417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㉕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09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⑤ </a:t>
            </a:r>
            <a:r>
              <a:rPr lang="ko-KR" altLang="en-US" sz="3600" b="1" dirty="0">
                <a:latin typeface="맑은 고딕" panose="020B0503020000020004" pitchFamily="50" charset="-127"/>
              </a:rPr>
              <a:t>강의실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3226" t="33240" r="22832" b="13602"/>
          <a:stretch/>
        </p:blipFill>
        <p:spPr>
          <a:xfrm>
            <a:off x="251520" y="1376760"/>
            <a:ext cx="8464912" cy="457252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436096" y="2492896"/>
            <a:ext cx="792088" cy="3719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278626" y="2411121"/>
            <a:ext cx="417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㉖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6285" y="3428999"/>
            <a:ext cx="1728192" cy="2160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85110" y="2950617"/>
            <a:ext cx="417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㉗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1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⑤ </a:t>
            </a:r>
            <a:r>
              <a:rPr lang="ko-KR" altLang="en-US" sz="3600" b="1" dirty="0">
                <a:latin typeface="맑은 고딕" panose="020B0503020000020004" pitchFamily="50" charset="-127"/>
              </a:rPr>
              <a:t>강의실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8475" t="31800" r="19399" b="10101"/>
          <a:stretch/>
        </p:blipFill>
        <p:spPr>
          <a:xfrm>
            <a:off x="251520" y="1412776"/>
            <a:ext cx="8498679" cy="446449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827584" y="3501008"/>
            <a:ext cx="7344816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23957" y="3923720"/>
            <a:ext cx="6552069" cy="6000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b="1" dirty="0" smtClean="0"/>
              <a:t>㉘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‘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나의 노후 지킴이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’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친 후 검색버튼 클릭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09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⑤ </a:t>
            </a:r>
            <a:r>
              <a:rPr lang="ko-KR" altLang="en-US" sz="3600" b="1" dirty="0">
                <a:latin typeface="맑은 고딕" panose="020B0503020000020004" pitchFamily="50" charset="-127"/>
              </a:rPr>
              <a:t>강의실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8107" t="16401" r="19682" b="23401"/>
          <a:stretch/>
        </p:blipFill>
        <p:spPr>
          <a:xfrm>
            <a:off x="251520" y="1412776"/>
            <a:ext cx="8466801" cy="460851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779912" y="3933055"/>
            <a:ext cx="1584176" cy="43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474301" y="3881313"/>
            <a:ext cx="2047355" cy="47307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dirty="0" smtClean="0"/>
              <a:t>㉙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강의 제목 클릭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98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⑤ </a:t>
            </a:r>
            <a:r>
              <a:rPr lang="ko-KR" altLang="en-US" sz="3600" b="1" dirty="0">
                <a:latin typeface="맑은 고딕" panose="020B0503020000020004" pitchFamily="50" charset="-127"/>
              </a:rPr>
              <a:t>강의실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7713" t="12901" r="18894" b="5900"/>
          <a:stretch/>
        </p:blipFill>
        <p:spPr>
          <a:xfrm>
            <a:off x="899592" y="1340768"/>
            <a:ext cx="7395718" cy="532859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139952" y="3573015"/>
            <a:ext cx="1008112" cy="43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178394" y="3476831"/>
            <a:ext cx="417102" cy="5355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㉚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38581" t="30498" r="35824" b="46403"/>
          <a:stretch/>
        </p:blipFill>
        <p:spPr>
          <a:xfrm>
            <a:off x="3658753" y="4459822"/>
            <a:ext cx="3456384" cy="175478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170282" y="5517232"/>
            <a:ext cx="1265814" cy="43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753180" y="5488478"/>
            <a:ext cx="417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㉛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66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⑥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강의 듣기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9288" t="12901" r="19287" b="5201"/>
          <a:stretch/>
        </p:blipFill>
        <p:spPr>
          <a:xfrm>
            <a:off x="323528" y="1271244"/>
            <a:ext cx="3456384" cy="511008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32676" t="12201" r="19681" b="15701"/>
          <a:stretch/>
        </p:blipFill>
        <p:spPr>
          <a:xfrm>
            <a:off x="4010249" y="1268759"/>
            <a:ext cx="4903413" cy="51125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8244407" y="4077072"/>
            <a:ext cx="655361" cy="20882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767289" y="6257341"/>
            <a:ext cx="3261542" cy="53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㉜ 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b="1" kern="0" dirty="0" err="1" smtClean="0">
                <a:solidFill>
                  <a:srgbClr val="000000"/>
                </a:solidFill>
                <a:latin typeface="맑은 고딕" panose="020B0503020000020004" pitchFamily="50" charset="-127"/>
              </a:rPr>
              <a:t>회차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부터 강의보기 시작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17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⑥ </a:t>
            </a:r>
            <a:r>
              <a:rPr lang="ko-KR" altLang="en-US" sz="3600" b="1" dirty="0">
                <a:latin typeface="맑은 고딕" panose="020B0503020000020004" pitchFamily="50" charset="-127"/>
              </a:rPr>
              <a:t>강의 듣기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23225" t="12201" r="18501" b="4501"/>
          <a:stretch/>
        </p:blipFill>
        <p:spPr>
          <a:xfrm>
            <a:off x="510764" y="1484784"/>
            <a:ext cx="6268932" cy="504056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860032" y="6237312"/>
            <a:ext cx="129614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6179247" y="5712943"/>
            <a:ext cx="273630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㉝ 버튼 누른 후 나오는 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‘</a:t>
            </a:r>
            <a:r>
              <a:rPr lang="ko-KR" altLang="en-US" b="1" kern="0" dirty="0" err="1" smtClean="0">
                <a:solidFill>
                  <a:srgbClr val="000000"/>
                </a:solidFill>
                <a:latin typeface="맑은 고딕" panose="020B0503020000020004" pitchFamily="50" charset="-127"/>
              </a:rPr>
              <a:t>항상허용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’ 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클릭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66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1256" t="13601" r="44488" b="57000"/>
          <a:stretch/>
        </p:blipFill>
        <p:spPr>
          <a:xfrm>
            <a:off x="171797" y="1340768"/>
            <a:ext cx="8800406" cy="424847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95536" y="4293096"/>
            <a:ext cx="1895095" cy="5057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459746" y="4318720"/>
            <a:ext cx="108012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smtClean="0">
                <a:solidFill>
                  <a:srgbClr val="FF0000"/>
                </a:solidFill>
              </a:rPr>
              <a:t>클릭</a:t>
            </a:r>
            <a:endParaRPr lang="ko-KR" alt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⑥ </a:t>
            </a:r>
            <a:r>
              <a:rPr lang="ko-KR" altLang="en-US" sz="3600" b="1" dirty="0">
                <a:latin typeface="맑은 고딕" panose="020B0503020000020004" pitchFamily="50" charset="-127"/>
              </a:rPr>
              <a:t>강의 듣기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0075" t="15000" r="28737" b="15000"/>
          <a:stretch/>
        </p:blipFill>
        <p:spPr>
          <a:xfrm>
            <a:off x="179512" y="1484784"/>
            <a:ext cx="4118858" cy="41242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469" t="15000" r="28737" b="15000"/>
          <a:stretch/>
        </p:blipFill>
        <p:spPr>
          <a:xfrm>
            <a:off x="4711298" y="1484784"/>
            <a:ext cx="4253190" cy="412421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835696" y="3356992"/>
            <a:ext cx="936104" cy="4941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524328" y="5013176"/>
            <a:ext cx="936104" cy="4941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837893" y="3736987"/>
            <a:ext cx="576064" cy="247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90403" y="2836306"/>
            <a:ext cx="38266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smtClean="0">
                <a:solidFill>
                  <a:schemeClr val="bg1"/>
                </a:solidFill>
                <a:latin typeface="맑은 고딕" panose="020B0503020000020004" pitchFamily="50" charset="-127"/>
              </a:rPr>
              <a:t>㉞ 재생버튼 클릭 후 영상시청 가능</a:t>
            </a:r>
            <a:endParaRPr lang="ko-KR" altLang="en-US" sz="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62547" y="5448103"/>
            <a:ext cx="442941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영상 다 들은 후 학습종료버튼 눌러야 함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24965" y="3583403"/>
            <a:ext cx="347232" cy="53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㊱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136265" y="5073343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㉟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9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</a:rPr>
              <a:t>⑦ </a:t>
            </a:r>
            <a:r>
              <a:rPr lang="ko-KR" altLang="en-US" sz="3600" b="1" dirty="0" smtClean="0">
                <a:latin typeface="맑은 고딕" panose="020B0503020000020004" pitchFamily="50" charset="-127"/>
              </a:rPr>
              <a:t>수료증 발급하기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2281" t="12201" r="20469" b="17801"/>
          <a:stretch/>
        </p:blipFill>
        <p:spPr>
          <a:xfrm>
            <a:off x="467544" y="1484784"/>
            <a:ext cx="6048672" cy="504056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076056" y="4365104"/>
            <a:ext cx="648072" cy="20882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090500" y="3722702"/>
            <a:ext cx="3648756" cy="5355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㊲ 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1~6</a:t>
            </a:r>
            <a:r>
              <a:rPr lang="ko-KR" altLang="en-US" b="1" kern="0" dirty="0" err="1" smtClean="0">
                <a:solidFill>
                  <a:srgbClr val="000000"/>
                </a:solidFill>
                <a:latin typeface="맑은 고딕" panose="020B0503020000020004" pitchFamily="50" charset="-127"/>
              </a:rPr>
              <a:t>회차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학습상태 완료 확인  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01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⑦ </a:t>
            </a:r>
            <a:r>
              <a:rPr lang="ko-KR" altLang="en-US" sz="3600" b="1" dirty="0">
                <a:latin typeface="맑은 고딕" panose="020B0503020000020004" pitchFamily="50" charset="-127"/>
              </a:rPr>
              <a:t>수료증 발급하기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32281" t="12201" r="20075" b="29001"/>
          <a:stretch/>
        </p:blipFill>
        <p:spPr>
          <a:xfrm>
            <a:off x="539552" y="1284985"/>
            <a:ext cx="7775950" cy="53981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587310" y="4149080"/>
            <a:ext cx="172819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584730" y="4824772"/>
            <a:ext cx="937018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8312649" y="4133342"/>
            <a:ext cx="417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㊳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67628" y="4685641"/>
            <a:ext cx="417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㊴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89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⑦ </a:t>
            </a:r>
            <a:r>
              <a:rPr lang="ko-KR" altLang="en-US" sz="3600" b="1" dirty="0">
                <a:latin typeface="맑은 고딕" panose="020B0503020000020004" pitchFamily="50" charset="-127"/>
              </a:rPr>
              <a:t>수료증 발급하기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8738" t="12201" r="29919" b="18501"/>
          <a:stretch/>
        </p:blipFill>
        <p:spPr>
          <a:xfrm>
            <a:off x="1691680" y="1140112"/>
            <a:ext cx="5760640" cy="543146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699792" y="2132856"/>
            <a:ext cx="4536504" cy="2808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987824" y="5877272"/>
            <a:ext cx="158417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706340" y="3021821"/>
            <a:ext cx="390844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㊶ 조기 수료증 발급 요청 내용 작성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91241" y="5933912"/>
            <a:ext cx="417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㊷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02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⑦ </a:t>
            </a:r>
            <a:r>
              <a:rPr lang="ko-KR" altLang="en-US" sz="3600" b="1" dirty="0">
                <a:latin typeface="맑은 고딕" panose="020B0503020000020004" pitchFamily="50" charset="-127"/>
              </a:rPr>
              <a:t>수료증 발급하기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8738" t="12901" r="29919" b="15000"/>
          <a:stretch/>
        </p:blipFill>
        <p:spPr>
          <a:xfrm>
            <a:off x="1889702" y="1352868"/>
            <a:ext cx="5364596" cy="526241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436096" y="3789040"/>
            <a:ext cx="57606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037292" y="3665290"/>
            <a:ext cx="417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㊸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84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⑦ </a:t>
            </a:r>
            <a:r>
              <a:rPr lang="ko-KR" altLang="en-US" sz="3600" b="1" dirty="0">
                <a:latin typeface="맑은 고딕" panose="020B0503020000020004" pitchFamily="50" charset="-127"/>
              </a:rPr>
              <a:t>수료증 발급하기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32281" t="15000" r="20075" b="10801"/>
          <a:stretch/>
        </p:blipFill>
        <p:spPr>
          <a:xfrm>
            <a:off x="538808" y="1193124"/>
            <a:ext cx="5762128" cy="504781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11560" y="3068960"/>
            <a:ext cx="5616624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796136" y="3113348"/>
            <a:ext cx="432048" cy="2436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115616" y="3164971"/>
            <a:ext cx="288032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115616" y="3794864"/>
            <a:ext cx="288032" cy="2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115616" y="4411926"/>
            <a:ext cx="288032" cy="292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115616" y="5070484"/>
            <a:ext cx="288032" cy="292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115616" y="5729042"/>
            <a:ext cx="288032" cy="292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254615" y="3005346"/>
            <a:ext cx="278374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㊹ 글 작성 완료 및 답변     </a:t>
            </a:r>
            <a:endParaRPr lang="en-US" altLang="ko-KR" b="1" kern="0" dirty="0" smtClean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  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확인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86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⑦ </a:t>
            </a:r>
            <a:r>
              <a:rPr lang="ko-KR" altLang="en-US" sz="3600" b="1" dirty="0">
                <a:latin typeface="맑은 고딕" panose="020B0503020000020004" pitchFamily="50" charset="-127"/>
              </a:rPr>
              <a:t>수료증 발급하기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2440" t="4500" r="780" b="12900"/>
          <a:stretch/>
        </p:blipFill>
        <p:spPr>
          <a:xfrm>
            <a:off x="179512" y="1340768"/>
            <a:ext cx="8424936" cy="509816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88144" y="3889850"/>
            <a:ext cx="5968032" cy="25490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028384" y="2060847"/>
            <a:ext cx="720080" cy="576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329487" y="5912981"/>
            <a:ext cx="38266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㊺ 수료증 발급 완료 답변 확인하기</a:t>
            </a:r>
            <a:endParaRPr lang="ko-KR" altLang="en-US" sz="800" kern="0" spc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236296" y="2708920"/>
            <a:ext cx="1816523" cy="5355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㊻ 답변 확인 후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2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⑦ </a:t>
            </a:r>
            <a:r>
              <a:rPr lang="ko-KR" altLang="en-US" sz="3600" b="1" dirty="0">
                <a:latin typeface="맑은 고딕" panose="020B0503020000020004" pitchFamily="50" charset="-127"/>
              </a:rPr>
              <a:t>수료증 발급하기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1100" t="46500" r="19288" b="9400"/>
          <a:stretch/>
        </p:blipFill>
        <p:spPr>
          <a:xfrm>
            <a:off x="35496" y="1484784"/>
            <a:ext cx="9073008" cy="453650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028384" y="4653136"/>
            <a:ext cx="810852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286898" y="5525909"/>
            <a:ext cx="2821606" cy="5355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㊼ 수료증 발급 방법 선택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90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⑦ </a:t>
            </a:r>
            <a:r>
              <a:rPr lang="ko-KR" altLang="en-US" sz="3600" b="1" dirty="0">
                <a:latin typeface="맑은 고딕" panose="020B0503020000020004" pitchFamily="50" charset="-127"/>
              </a:rPr>
              <a:t>수료증 발급하기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2281" t="35300" r="20469" b="22700"/>
          <a:stretch/>
        </p:blipFill>
        <p:spPr>
          <a:xfrm>
            <a:off x="251520" y="1700808"/>
            <a:ext cx="8640960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416" y="123914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※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인쇄하기  누를 경우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3968" y="2924944"/>
            <a:ext cx="81085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⑦ </a:t>
            </a:r>
            <a:r>
              <a:rPr lang="ko-KR" altLang="en-US" sz="3600" b="1" dirty="0">
                <a:latin typeface="맑은 고딕" panose="020B0503020000020004" pitchFamily="50" charset="-127"/>
              </a:rPr>
              <a:t>수료증 발급하기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1019" t="3800" r="52757" b="4501"/>
          <a:stretch/>
        </p:blipFill>
        <p:spPr>
          <a:xfrm>
            <a:off x="251520" y="1268760"/>
            <a:ext cx="3600400" cy="512665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627784" y="6093296"/>
            <a:ext cx="738844" cy="388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37006" t="24801" r="40156" b="17100"/>
          <a:stretch/>
        </p:blipFill>
        <p:spPr>
          <a:xfrm>
            <a:off x="5105243" y="1643815"/>
            <a:ext cx="3270725" cy="468052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292080" y="2132856"/>
            <a:ext cx="165618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084168" y="3058372"/>
            <a:ext cx="864096" cy="154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571349" y="4797152"/>
            <a:ext cx="864096" cy="154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6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② </a:t>
            </a:r>
            <a:r>
              <a:rPr lang="ko-KR" altLang="en-US" sz="3600" b="1" dirty="0">
                <a:latin typeface="맑은 고딕" panose="020B0503020000020004" pitchFamily="50" charset="-127"/>
              </a:rPr>
              <a:t>회원가입하기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17713" t="12201" r="782" b="6601"/>
          <a:stretch/>
        </p:blipFill>
        <p:spPr>
          <a:xfrm>
            <a:off x="441146" y="1556792"/>
            <a:ext cx="8390967" cy="470218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7875270" y="3129417"/>
            <a:ext cx="441146" cy="517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①</a:t>
            </a:r>
            <a:endParaRPr lang="ko-KR" altLang="en-US" sz="9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316416" y="3140968"/>
            <a:ext cx="492877" cy="5057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9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⑦ </a:t>
            </a:r>
            <a:r>
              <a:rPr lang="ko-KR" altLang="en-US" sz="3600" b="1" dirty="0">
                <a:latin typeface="맑은 고딕" panose="020B0503020000020004" pitchFamily="50" charset="-127"/>
              </a:rPr>
              <a:t>수료증 발급하기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32874" t="36245" r="19438" b="32039"/>
          <a:stretch/>
        </p:blipFill>
        <p:spPr>
          <a:xfrm>
            <a:off x="863588" y="2348880"/>
            <a:ext cx="7416824" cy="3024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416" y="123914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※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다운로드  누를 경우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347864" y="4004375"/>
            <a:ext cx="738844" cy="388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7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⑦ </a:t>
            </a:r>
            <a:r>
              <a:rPr lang="ko-KR" altLang="en-US" sz="3600" b="1" dirty="0">
                <a:latin typeface="맑은 고딕" panose="020B0503020000020004" pitchFamily="50" charset="-127"/>
              </a:rPr>
              <a:t>수료증 발급하기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4800" t="19199" r="17713" b="3801"/>
          <a:stretch/>
        </p:blipFill>
        <p:spPr>
          <a:xfrm>
            <a:off x="1187624" y="1298571"/>
            <a:ext cx="7128792" cy="537100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940152" y="6301155"/>
            <a:ext cx="738844" cy="388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3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⑦ </a:t>
            </a:r>
            <a:r>
              <a:rPr lang="ko-KR" altLang="en-US" sz="3600" b="1" dirty="0">
                <a:latin typeface="맑은 고딕" panose="020B0503020000020004" pitchFamily="50" charset="-127"/>
              </a:rPr>
              <a:t>수료증 발급하기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37006" t="24801" r="40156" b="17100"/>
          <a:stretch/>
        </p:blipFill>
        <p:spPr>
          <a:xfrm>
            <a:off x="251520" y="1643815"/>
            <a:ext cx="3270725" cy="468052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38357" y="2132856"/>
            <a:ext cx="165618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30445" y="3058372"/>
            <a:ext cx="864096" cy="154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17626" y="4797152"/>
            <a:ext cx="864096" cy="154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108749" y="3614743"/>
            <a:ext cx="451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★ 센터로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수료증 제출까지 완료해야 함★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</a:rPr>
              <a:t>② </a:t>
            </a:r>
            <a:r>
              <a:rPr lang="ko-KR" altLang="en-US" sz="3600" b="1" dirty="0">
                <a:latin typeface="맑은 고딕" panose="020B0503020000020004" pitchFamily="50" charset="-127"/>
              </a:rPr>
              <a:t>회원가입하기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8894" t="12201" r="19681" b="5201"/>
          <a:stretch/>
        </p:blipFill>
        <p:spPr>
          <a:xfrm>
            <a:off x="755576" y="1315163"/>
            <a:ext cx="7632848" cy="533782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699792" y="4653136"/>
            <a:ext cx="828092" cy="330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261722" y="4468080"/>
            <a:ext cx="441146" cy="517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②</a:t>
            </a:r>
            <a:endParaRPr lang="ko-KR" altLang="en-US" sz="9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87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② </a:t>
            </a:r>
            <a:r>
              <a:rPr lang="ko-KR" altLang="en-US" sz="3600" b="1" dirty="0">
                <a:latin typeface="맑은 고딕" panose="020B0503020000020004" pitchFamily="50" charset="-127"/>
              </a:rPr>
              <a:t>회원가입하기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25982" t="1000" r="24800" b="3100"/>
          <a:stretch/>
        </p:blipFill>
        <p:spPr>
          <a:xfrm>
            <a:off x="71500" y="1412776"/>
            <a:ext cx="9001000" cy="525658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923928" y="6093296"/>
            <a:ext cx="43204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644008" y="6367848"/>
            <a:ext cx="1152128" cy="3015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508430" y="5960384"/>
            <a:ext cx="41549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③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786409" y="6228149"/>
            <a:ext cx="41549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④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11314" y="5930766"/>
            <a:ext cx="349776" cy="47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∨</a:t>
            </a:r>
            <a:endParaRPr lang="ko-KR" altLang="en-US" sz="800" kern="0" spc="0" dirty="0">
              <a:solidFill>
                <a:srgbClr val="FF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6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② </a:t>
            </a:r>
            <a:r>
              <a:rPr lang="ko-KR" altLang="en-US" sz="3600" b="1" dirty="0">
                <a:latin typeface="맑은 고딕" panose="020B0503020000020004" pitchFamily="50" charset="-127"/>
              </a:rPr>
              <a:t>회원가입하기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8894" t="13601" r="16925" b="12200"/>
          <a:stretch/>
        </p:blipFill>
        <p:spPr>
          <a:xfrm>
            <a:off x="395536" y="1268760"/>
            <a:ext cx="8280920" cy="538513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084168" y="5733256"/>
            <a:ext cx="115212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643022" y="5598423"/>
            <a:ext cx="441146" cy="517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⑤</a:t>
            </a:r>
            <a:endParaRPr lang="ko-KR" altLang="en-US" sz="9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86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② </a:t>
            </a:r>
            <a:r>
              <a:rPr lang="ko-KR" altLang="en-US" sz="3600" b="1" dirty="0">
                <a:latin typeface="맑은 고딕" panose="020B0503020000020004" pitchFamily="50" charset="-127"/>
              </a:rPr>
              <a:t>회원가입하기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9131" t="15700" r="49606" b="26901"/>
          <a:stretch/>
        </p:blipFill>
        <p:spPr>
          <a:xfrm>
            <a:off x="539552" y="1318749"/>
            <a:ext cx="3461653" cy="52565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9525" t="15699" r="49213" b="31801"/>
          <a:stretch/>
        </p:blipFill>
        <p:spPr>
          <a:xfrm>
            <a:off x="4932040" y="1246741"/>
            <a:ext cx="3888432" cy="54006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737828" y="2636912"/>
            <a:ext cx="3114092" cy="1872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11560" y="4898406"/>
            <a:ext cx="349776" cy="47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∨</a:t>
            </a:r>
            <a:endParaRPr lang="ko-KR" altLang="en-US" sz="800" kern="0" spc="0" dirty="0">
              <a:solidFill>
                <a:srgbClr val="FF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11560" y="5186438"/>
            <a:ext cx="349776" cy="47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∨</a:t>
            </a:r>
            <a:endParaRPr lang="ko-KR" altLang="en-US" sz="800" kern="0" spc="0" dirty="0">
              <a:solidFill>
                <a:srgbClr val="FF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123728" y="4898406"/>
            <a:ext cx="349776" cy="47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∨</a:t>
            </a:r>
            <a:endParaRPr lang="ko-KR" altLang="en-US" sz="800" kern="0" spc="0" dirty="0">
              <a:solidFill>
                <a:srgbClr val="FF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123728" y="5186438"/>
            <a:ext cx="349776" cy="47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∨</a:t>
            </a:r>
            <a:endParaRPr lang="ko-KR" altLang="en-US" sz="800" kern="0" spc="0" dirty="0">
              <a:solidFill>
                <a:srgbClr val="FF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11560" y="5041784"/>
            <a:ext cx="3240360" cy="13395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932040" y="3789039"/>
            <a:ext cx="3851920" cy="28583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88504" y="1652655"/>
            <a:ext cx="3212739" cy="82625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6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⑥ 본인 통신사 선택 및 이용동의</a:t>
            </a:r>
            <a:endParaRPr lang="en-US" altLang="ko-KR" sz="1600" b="1" kern="0" dirty="0" smtClean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600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  체크 후 시작하기 클릭</a:t>
            </a:r>
            <a:endParaRPr lang="ko-KR" altLang="en-US" sz="7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84918" y="2734438"/>
            <a:ext cx="3546164" cy="91800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⑦ 이름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생년월일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휴대폰 번호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</a:p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보안문자입력 후 확인 클릭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② </a:t>
            </a:r>
            <a:r>
              <a:rPr lang="ko-KR" altLang="en-US" sz="3600" b="1" dirty="0">
                <a:latin typeface="맑은 고딕" panose="020B0503020000020004" pitchFamily="50" charset="-127"/>
              </a:rPr>
              <a:t>회원가입하기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0707" t="301" r="20076" b="1701"/>
          <a:stretch/>
        </p:blipFill>
        <p:spPr>
          <a:xfrm>
            <a:off x="4067944" y="1412776"/>
            <a:ext cx="4608512" cy="516153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44094" t="43700" r="43306" b="42158"/>
          <a:stretch/>
        </p:blipFill>
        <p:spPr>
          <a:xfrm>
            <a:off x="467544" y="1556792"/>
            <a:ext cx="2304256" cy="145475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691680" y="2622593"/>
            <a:ext cx="115212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23846" y="2510364"/>
            <a:ext cx="41549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⑧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796136" y="6093296"/>
            <a:ext cx="115212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974287" y="5978616"/>
            <a:ext cx="41549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⑨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96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343</Words>
  <Application>Microsoft Office PowerPoint</Application>
  <PresentationFormat>화면 슬라이드 쇼(4:3)</PresentationFormat>
  <Paragraphs>108</Paragraphs>
  <Slides>42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6" baseType="lpstr">
      <vt:lpstr>맑은 고딕</vt:lpstr>
      <vt:lpstr>함초롬바탕</vt:lpstr>
      <vt:lpstr>Arial</vt:lpstr>
      <vt:lpstr>Office 테마</vt:lpstr>
      <vt:lpstr>2020년 법정의무교육 [퇴직연금]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2020년 아이돌보미  [보수교육] 시스템  신청 방법 안내</dc:title>
  <dc:creator>USER</dc:creator>
  <cp:lastModifiedBy>USER</cp:lastModifiedBy>
  <cp:revision>105</cp:revision>
  <dcterms:created xsi:type="dcterms:W3CDTF">2020-08-07T06:55:59Z</dcterms:created>
  <dcterms:modified xsi:type="dcterms:W3CDTF">2020-08-20T08:50:18Z</dcterms:modified>
</cp:coreProperties>
</file>